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2FD27C-0C23-F042-A286-34EAA9D2C053}" v="50" dt="2025-11-03T18:32:23.9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60"/>
    <p:restoredTop sz="79202"/>
  </p:normalViewPr>
  <p:slideViewPr>
    <p:cSldViewPr snapToGrid="0">
      <p:cViewPr varScale="1">
        <p:scale>
          <a:sx n="113" d="100"/>
          <a:sy n="113" d="100"/>
        </p:scale>
        <p:origin x="15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325E1B-6C76-3246-838B-76EFA96123BB}" type="datetimeFigureOut">
              <a:rPr lang="fr-FR" smtClean="0"/>
              <a:t>03/11/2025</a:t>
            </a:fld>
            <a:endParaRPr lang="fr-FR"/>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4BF9EA-4D48-714A-8E97-771026283027}" type="slidenum">
              <a:rPr lang="fr-FR" smtClean="0"/>
              <a:t>‹n°›</a:t>
            </a:fld>
            <a:endParaRPr lang="fr-FR"/>
          </a:p>
        </p:txBody>
      </p:sp>
    </p:spTree>
    <p:extLst>
      <p:ext uri="{BB962C8B-B14F-4D97-AF65-F5344CB8AC3E}">
        <p14:creationId xmlns:p14="http://schemas.microsoft.com/office/powerpoint/2010/main" val="3741040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nesst.gouv.qc.ca/fr/service-clientele/plaintes-recours/plaintes-en-normes-travail/plainte-pour-harcelement-psychologique-sexue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nesst.gouv.qc.ca/fr/service-clientele/plaintes-recours/plaintes-en-normes-travail/plainte-pour-harcelement-psychologique-sexue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nesst.gouv.qc.ca/fr/organisation/documentation/acces-linformation/documents-servant-prise-decision/normes-travail/loi-sur-normes-travai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cegepgim.ca/wp-content/uploads/2025/07/politique-de-prevention-situations-de-harcelement_revisee.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ravailleuses-averties.ca/sinformer/"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indent="-228600" rtl="0" fontAlgn="base">
              <a:buAutoNum type="arabicPeriod"/>
            </a:pPr>
            <a:r>
              <a:rPr lang="fr-FR" sz="1200" b="0" i="0" kern="1200" dirty="0">
                <a:solidFill>
                  <a:schemeClr val="tx1"/>
                </a:solidFill>
                <a:effectLst/>
                <a:latin typeface="+mn-lt"/>
                <a:ea typeface="+mn-ea"/>
                <a:cs typeface="+mn-cs"/>
              </a:rPr>
              <a:t>Accueillez les </a:t>
            </a:r>
            <a:r>
              <a:rPr lang="fr-FR" sz="1200" b="0" i="0" kern="1200" dirty="0" err="1">
                <a:solidFill>
                  <a:schemeClr val="tx1"/>
                </a:solidFill>
                <a:effectLst/>
                <a:latin typeface="+mn-lt"/>
                <a:ea typeface="+mn-ea"/>
                <a:cs typeface="+mn-cs"/>
              </a:rPr>
              <a:t>étudiant·e·s</a:t>
            </a:r>
            <a:r>
              <a:rPr lang="fr-FR" sz="1200" b="0" i="0" kern="1200" dirty="0">
                <a:solidFill>
                  <a:schemeClr val="tx1"/>
                </a:solidFill>
                <a:effectLst/>
                <a:latin typeface="+mn-lt"/>
                <a:ea typeface="+mn-ea"/>
                <a:cs typeface="+mn-cs"/>
              </a:rPr>
              <a:t> et présentez les objectifs de l’atelier:</a:t>
            </a:r>
          </a:p>
          <a:p>
            <a:pPr marL="628650" lvl="1" indent="-171450" rtl="0" fontAlgn="base">
              <a:buFont typeface="Arial" panose="020B0604020202020204" pitchFamily="34" charset="0"/>
              <a:buChar char="•"/>
            </a:pPr>
            <a:r>
              <a:rPr lang="fr-FR" sz="1200" b="0" i="0" kern="1200" dirty="0">
                <a:solidFill>
                  <a:schemeClr val="tx1"/>
                </a:solidFill>
                <a:effectLst/>
                <a:latin typeface="+mn-lt"/>
                <a:ea typeface="+mn-ea"/>
                <a:cs typeface="+mn-cs"/>
              </a:rPr>
              <a:t>Outiller les </a:t>
            </a:r>
            <a:r>
              <a:rPr lang="fr-FR" sz="1200" b="0" i="0" kern="1200" dirty="0" err="1">
                <a:solidFill>
                  <a:schemeClr val="tx1"/>
                </a:solidFill>
                <a:effectLst/>
                <a:latin typeface="+mn-lt"/>
                <a:ea typeface="+mn-ea"/>
                <a:cs typeface="+mn-cs"/>
              </a:rPr>
              <a:t>participant·e·s</a:t>
            </a:r>
            <a:r>
              <a:rPr lang="fr-FR" sz="1200" b="0" i="0" kern="1200" dirty="0">
                <a:solidFill>
                  <a:schemeClr val="tx1"/>
                </a:solidFill>
                <a:effectLst/>
                <a:latin typeface="+mn-lt"/>
                <a:ea typeface="+mn-ea"/>
                <a:cs typeface="+mn-cs"/>
              </a:rPr>
              <a:t> pour reconnaître, prévenir et dénoncer le harcèlement sexuel et sexiste en milieu de stage ; </a:t>
            </a:r>
          </a:p>
          <a:p>
            <a:pPr marL="628650" lvl="1" indent="-171450" rtl="0" fontAlgn="base">
              <a:buFont typeface="Arial" panose="020B0604020202020204" pitchFamily="34" charset="0"/>
              <a:buChar char="•"/>
            </a:pPr>
            <a:r>
              <a:rPr lang="fr-FR" sz="1200" b="0" i="0" kern="1200" dirty="0">
                <a:solidFill>
                  <a:schemeClr val="tx1"/>
                </a:solidFill>
                <a:effectLst/>
                <a:latin typeface="+mn-lt"/>
                <a:ea typeface="+mn-ea"/>
                <a:cs typeface="+mn-cs"/>
              </a:rPr>
              <a:t>Responsabiliser les </a:t>
            </a:r>
            <a:r>
              <a:rPr lang="fr-FR" sz="1200" b="0" i="0" kern="1200" dirty="0" err="1">
                <a:solidFill>
                  <a:schemeClr val="tx1"/>
                </a:solidFill>
                <a:effectLst/>
                <a:latin typeface="+mn-lt"/>
                <a:ea typeface="+mn-ea"/>
                <a:cs typeface="+mn-cs"/>
              </a:rPr>
              <a:t>participant·e·s</a:t>
            </a:r>
            <a:r>
              <a:rPr lang="fr-FR" sz="1200" b="0" i="0" kern="1200" dirty="0">
                <a:solidFill>
                  <a:schemeClr val="tx1"/>
                </a:solidFill>
                <a:effectLst/>
                <a:latin typeface="+mn-lt"/>
                <a:ea typeface="+mn-ea"/>
                <a:cs typeface="+mn-cs"/>
              </a:rPr>
              <a:t> à agir comme témoins ou acteurs de changement ; </a:t>
            </a:r>
          </a:p>
          <a:p>
            <a:pPr marL="628650" lvl="1" indent="-171450" rtl="0" fontAlgn="base">
              <a:buFont typeface="Arial" panose="020B0604020202020204" pitchFamily="34" charset="0"/>
              <a:buChar char="•"/>
            </a:pPr>
            <a:r>
              <a:rPr lang="fr-FR" sz="1200" b="0" i="0" kern="1200" dirty="0">
                <a:solidFill>
                  <a:schemeClr val="tx1"/>
                </a:solidFill>
                <a:effectLst/>
                <a:latin typeface="+mn-lt"/>
                <a:ea typeface="+mn-ea"/>
                <a:cs typeface="+mn-cs"/>
              </a:rPr>
              <a:t>S’assurer qu’en cas de harcèlement ou d’agression à caractère sexuel, les stagiaires connaissent les différentes options pour porter plainte et/ou recevoir du soutien.</a:t>
            </a:r>
          </a:p>
          <a:p>
            <a:pPr rtl="0" fontAlgn="base"/>
            <a:r>
              <a:rPr lang="fr-FR" sz="1200" b="0" i="0" kern="1200" dirty="0">
                <a:solidFill>
                  <a:schemeClr val="tx1"/>
                </a:solidFill>
                <a:effectLst/>
                <a:latin typeface="+mn-lt"/>
                <a:ea typeface="+mn-ea"/>
                <a:cs typeface="+mn-cs"/>
              </a:rPr>
              <a:t>2. Faites un portrait rapide du contexte ayant mené à l’animation de cet atelier : </a:t>
            </a:r>
          </a:p>
          <a:p>
            <a:pPr marL="628650" lvl="1" indent="-171450" rtl="0" fontAlgn="base">
              <a:buFont typeface="Arial" panose="020B0604020202020204" pitchFamily="34" charset="0"/>
              <a:buChar char="•"/>
            </a:pPr>
            <a:r>
              <a:rPr lang="fr-FR" sz="1200" b="0" i="0" kern="1200" dirty="0">
                <a:solidFill>
                  <a:schemeClr val="tx1"/>
                </a:solidFill>
                <a:effectLst/>
                <a:latin typeface="+mn-lt"/>
                <a:ea typeface="+mn-ea"/>
                <a:cs typeface="+mn-cs"/>
              </a:rPr>
              <a:t>Expériences passées des stagiaires du programme </a:t>
            </a:r>
          </a:p>
          <a:p>
            <a:pPr marL="628650" lvl="1" indent="-171450" rtl="0" fontAlgn="base">
              <a:buFont typeface="Arial" panose="020B0604020202020204" pitchFamily="34" charset="0"/>
              <a:buChar char="•"/>
            </a:pPr>
            <a:r>
              <a:rPr lang="fr-FR" sz="1200" b="0" i="0" kern="1200" dirty="0">
                <a:solidFill>
                  <a:schemeClr val="tx1"/>
                </a:solidFill>
                <a:effectLst/>
                <a:latin typeface="+mn-lt"/>
                <a:ea typeface="+mn-ea"/>
                <a:cs typeface="+mn-cs"/>
              </a:rPr>
              <a:t>Statistiques sur le harcèlement sexuel et sexiste en stage </a:t>
            </a:r>
          </a:p>
          <a:p>
            <a:pPr rtl="0" fontAlgn="base"/>
            <a:r>
              <a:rPr lang="fr-FR" sz="1200" b="0" i="0" kern="1200" dirty="0">
                <a:solidFill>
                  <a:schemeClr val="tx1"/>
                </a:solidFill>
                <a:effectLst/>
                <a:latin typeface="+mn-lt"/>
                <a:ea typeface="+mn-ea"/>
                <a:cs typeface="+mn-cs"/>
              </a:rPr>
              <a:t>3. Précisez d’entrée de jeu aux </a:t>
            </a:r>
            <a:r>
              <a:rPr lang="fr-FR" sz="1200" b="0" i="0" kern="1200" dirty="0" err="1">
                <a:solidFill>
                  <a:schemeClr val="tx1"/>
                </a:solidFill>
                <a:effectLst/>
                <a:latin typeface="+mn-lt"/>
                <a:ea typeface="+mn-ea"/>
                <a:cs typeface="+mn-cs"/>
              </a:rPr>
              <a:t>étudiant·e·s</a:t>
            </a:r>
            <a:r>
              <a:rPr lang="fr-FR" sz="1200" b="0" i="0" kern="1200" dirty="0">
                <a:solidFill>
                  <a:schemeClr val="tx1"/>
                </a:solidFill>
                <a:effectLst/>
                <a:latin typeface="+mn-lt"/>
                <a:ea typeface="+mn-ea"/>
                <a:cs typeface="+mn-cs"/>
              </a:rPr>
              <a:t> qu’</a:t>
            </a:r>
            <a:r>
              <a:rPr lang="fr-FR" sz="1200" b="0" i="0" kern="1200" dirty="0" err="1">
                <a:solidFill>
                  <a:schemeClr val="tx1"/>
                </a:solidFill>
                <a:effectLst/>
                <a:latin typeface="+mn-lt"/>
                <a:ea typeface="+mn-ea"/>
                <a:cs typeface="+mn-cs"/>
              </a:rPr>
              <a:t>iels</a:t>
            </a:r>
            <a:r>
              <a:rPr lang="fr-FR" sz="1200" b="0" i="0" kern="1200" dirty="0">
                <a:solidFill>
                  <a:schemeClr val="tx1"/>
                </a:solidFill>
                <a:effectLst/>
                <a:latin typeface="+mn-lt"/>
                <a:ea typeface="+mn-ea"/>
                <a:cs typeface="+mn-cs"/>
              </a:rPr>
              <a:t> n’ont pas à dévoiler quelque expérience vécue par le passé si ce n’est pas leur souhait. Si </a:t>
            </a:r>
            <a:r>
              <a:rPr lang="fr-FR" sz="1200" b="0" i="0" kern="1200" dirty="0" err="1">
                <a:solidFill>
                  <a:schemeClr val="tx1"/>
                </a:solidFill>
                <a:effectLst/>
                <a:latin typeface="+mn-lt"/>
                <a:ea typeface="+mn-ea"/>
                <a:cs typeface="+mn-cs"/>
              </a:rPr>
              <a:t>quelqu’un·e</a:t>
            </a:r>
            <a:r>
              <a:rPr lang="fr-FR" sz="1200" b="0" i="0" kern="1200" dirty="0">
                <a:solidFill>
                  <a:schemeClr val="tx1"/>
                </a:solidFill>
                <a:effectLst/>
                <a:latin typeface="+mn-lt"/>
                <a:ea typeface="+mn-ea"/>
                <a:cs typeface="+mn-cs"/>
              </a:rPr>
              <a:t> en ressent le besoin, il est tout à fait possible de quitter la rencontre pour un moment et d’être </a:t>
            </a:r>
            <a:r>
              <a:rPr lang="fr-FR" sz="1200" b="0" i="0" kern="1200" dirty="0" err="1">
                <a:solidFill>
                  <a:schemeClr val="tx1"/>
                </a:solidFill>
                <a:effectLst/>
                <a:latin typeface="+mn-lt"/>
                <a:ea typeface="+mn-ea"/>
                <a:cs typeface="+mn-cs"/>
              </a:rPr>
              <a:t>accompagné·e</a:t>
            </a:r>
            <a:r>
              <a:rPr lang="fr-FR" sz="1200" b="0" i="0" kern="1200" dirty="0">
                <a:solidFill>
                  <a:schemeClr val="tx1"/>
                </a:solidFill>
                <a:effectLst/>
                <a:latin typeface="+mn-lt"/>
                <a:ea typeface="+mn-ea"/>
                <a:cs typeface="+mn-cs"/>
              </a:rPr>
              <a:t> par l’une des personnes qui anime la rencontre. </a:t>
            </a:r>
          </a:p>
        </p:txBody>
      </p:sp>
      <p:sp>
        <p:nvSpPr>
          <p:cNvPr id="4" name="Espace réservé du numéro de diapositive 3"/>
          <p:cNvSpPr>
            <a:spLocks noGrp="1"/>
          </p:cNvSpPr>
          <p:nvPr>
            <p:ph type="sldNum" sz="quarter" idx="5"/>
          </p:nvPr>
        </p:nvSpPr>
        <p:spPr/>
        <p:txBody>
          <a:bodyPr/>
          <a:lstStyle/>
          <a:p>
            <a:fld id="{514BF9EA-4D48-714A-8E97-771026283027}" type="slidenum">
              <a:rPr lang="fr-FR" smtClean="0"/>
              <a:t>1</a:t>
            </a:fld>
            <a:endParaRPr lang="fr-FR"/>
          </a:p>
        </p:txBody>
      </p:sp>
    </p:spTree>
    <p:extLst>
      <p:ext uri="{BB962C8B-B14F-4D97-AF65-F5344CB8AC3E}">
        <p14:creationId xmlns:p14="http://schemas.microsoft.com/office/powerpoint/2010/main" val="3640961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fr-FR" sz="1200" b="0" i="0" kern="1200" dirty="0">
                <a:solidFill>
                  <a:schemeClr val="tx1"/>
                </a:solidFill>
                <a:effectLst/>
                <a:latin typeface="+mn-lt"/>
                <a:ea typeface="+mn-ea"/>
                <a:cs typeface="+mn-cs"/>
              </a:rPr>
              <a:t>Rappelez que </a:t>
            </a:r>
            <a:r>
              <a:rPr lang="fr-FR" sz="1200" b="1" i="0" kern="1200" dirty="0">
                <a:solidFill>
                  <a:schemeClr val="tx1"/>
                </a:solidFill>
                <a:effectLst/>
                <a:latin typeface="+mn-lt"/>
                <a:ea typeface="+mn-ea"/>
                <a:cs typeface="+mn-cs"/>
              </a:rPr>
              <a:t>les stagiaires sont protégés par la Loi sur les normes du travail</a:t>
            </a:r>
            <a:r>
              <a:rPr lang="fr-FR" sz="1200" b="0" i="0" kern="1200" dirty="0">
                <a:solidFill>
                  <a:schemeClr val="tx1"/>
                </a:solidFill>
                <a:effectLst/>
                <a:latin typeface="+mn-lt"/>
                <a:ea typeface="+mn-ea"/>
                <a:cs typeface="+mn-cs"/>
              </a:rPr>
              <a:t> en matière de harcèlement psychologique et sexuel, de même que par la Politique du Cégep, peu importe que leur stage soit rémunéré ou non. Cela leur donne le droit de : </a:t>
            </a:r>
          </a:p>
          <a:p>
            <a:pPr rtl="0" fontAlgn="base"/>
            <a:r>
              <a:rPr lang="fr-FR" sz="1200" b="0" i="0" u="sng" strike="noStrike" kern="1200" dirty="0">
                <a:solidFill>
                  <a:schemeClr val="tx1"/>
                </a:solidFill>
                <a:effectLst/>
                <a:latin typeface="+mn-lt"/>
                <a:ea typeface="+mn-ea"/>
                <a:cs typeface="+mn-cs"/>
                <a:hlinkClick r:id="rId3"/>
              </a:rPr>
              <a:t>Porter plainte à la CNESST</a:t>
            </a:r>
            <a:r>
              <a:rPr lang="fr-FR" sz="1200" b="0" i="0" kern="1200" dirty="0">
                <a:solidFill>
                  <a:schemeClr val="tx1"/>
                </a:solidFill>
                <a:effectLst/>
                <a:latin typeface="+mn-lt"/>
                <a:ea typeface="+mn-ea"/>
                <a:cs typeface="+mn-cs"/>
              </a:rPr>
              <a:t> dans les 2 ans suivant le dernier événement ; </a:t>
            </a:r>
          </a:p>
          <a:p>
            <a:pPr rtl="0" fontAlgn="base"/>
            <a:r>
              <a:rPr lang="fr-FR" sz="1200" b="0" i="0" kern="1200" dirty="0">
                <a:solidFill>
                  <a:schemeClr val="tx1"/>
                </a:solidFill>
                <a:effectLst/>
                <a:latin typeface="+mn-lt"/>
                <a:ea typeface="+mn-ea"/>
                <a:cs typeface="+mn-cs"/>
              </a:rPr>
              <a:t>Droit à la confidentialité si elles portent plainte ; </a:t>
            </a:r>
          </a:p>
          <a:p>
            <a:pPr rtl="0" fontAlgn="base"/>
            <a:r>
              <a:rPr lang="fr-FR" sz="1200" b="0" i="0" kern="1200" dirty="0">
                <a:solidFill>
                  <a:schemeClr val="tx1"/>
                </a:solidFill>
                <a:effectLst/>
                <a:latin typeface="+mn-lt"/>
                <a:ea typeface="+mn-ea"/>
                <a:cs typeface="+mn-cs"/>
              </a:rPr>
              <a:t>Être protégées contre les représailles si elles portent plainte.</a:t>
            </a:r>
          </a:p>
        </p:txBody>
      </p:sp>
      <p:sp>
        <p:nvSpPr>
          <p:cNvPr id="4" name="Espace réservé du numéro de diapositive 3"/>
          <p:cNvSpPr>
            <a:spLocks noGrp="1"/>
          </p:cNvSpPr>
          <p:nvPr>
            <p:ph type="sldNum" sz="quarter" idx="5"/>
          </p:nvPr>
        </p:nvSpPr>
        <p:spPr/>
        <p:txBody>
          <a:bodyPr/>
          <a:lstStyle/>
          <a:p>
            <a:fld id="{514BF9EA-4D48-714A-8E97-771026283027}" type="slidenum">
              <a:rPr lang="fr-FR" smtClean="0"/>
              <a:t>11</a:t>
            </a:fld>
            <a:endParaRPr lang="fr-FR"/>
          </a:p>
        </p:txBody>
      </p:sp>
    </p:spTree>
    <p:extLst>
      <p:ext uri="{BB962C8B-B14F-4D97-AF65-F5344CB8AC3E}">
        <p14:creationId xmlns:p14="http://schemas.microsoft.com/office/powerpoint/2010/main" val="772161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fr-FR" sz="1200" b="0" i="0" kern="1200" dirty="0">
                <a:solidFill>
                  <a:schemeClr val="tx1"/>
                </a:solidFill>
                <a:effectLst/>
                <a:latin typeface="+mn-lt"/>
                <a:ea typeface="+mn-ea"/>
                <a:cs typeface="+mn-cs"/>
              </a:rPr>
              <a:t>Auprès de l’employeur/milieu de stage en fonction de la politique de l’entreprise : </a:t>
            </a:r>
          </a:p>
          <a:p>
            <a:pPr rtl="0" fontAlgn="base"/>
            <a:r>
              <a:rPr lang="fr-FR" sz="1200" b="0" i="0" kern="1200" dirty="0">
                <a:solidFill>
                  <a:schemeClr val="tx1"/>
                </a:solidFill>
                <a:effectLst/>
                <a:latin typeface="+mn-lt"/>
                <a:ea typeface="+mn-ea"/>
                <a:cs typeface="+mn-cs"/>
              </a:rPr>
              <a:t>Consultez la politique de prévention du harcèlement psychologique et sexuel en milieu de travail pour trouver la personne responsable de la politique et connaître les différentes étapes. </a:t>
            </a:r>
          </a:p>
          <a:p>
            <a:pPr rtl="0" fontAlgn="base"/>
            <a:r>
              <a:rPr lang="fr-FR" sz="1200" b="0" i="0" kern="1200" dirty="0">
                <a:solidFill>
                  <a:schemeClr val="tx1"/>
                </a:solidFill>
                <a:effectLst/>
                <a:latin typeface="+mn-lt"/>
                <a:ea typeface="+mn-ea"/>
                <a:cs typeface="+mn-cs"/>
              </a:rPr>
              <a:t>Auprès du Cégep en fonction de la politique du Cégep : </a:t>
            </a:r>
          </a:p>
          <a:p>
            <a:pPr rtl="0" fontAlgn="base"/>
            <a:r>
              <a:rPr lang="fr-FR" sz="1200" b="0" i="0" kern="1200" dirty="0">
                <a:solidFill>
                  <a:schemeClr val="tx1"/>
                </a:solidFill>
                <a:effectLst/>
                <a:latin typeface="+mn-lt"/>
                <a:ea typeface="+mn-ea"/>
                <a:cs typeface="+mn-cs"/>
              </a:rPr>
              <a:t>Direction des études </a:t>
            </a:r>
          </a:p>
          <a:p>
            <a:pPr rtl="0" fontAlgn="base"/>
            <a:r>
              <a:rPr lang="fr-FR" sz="1200" b="0" i="0" kern="1200" dirty="0">
                <a:solidFill>
                  <a:schemeClr val="tx1"/>
                </a:solidFill>
                <a:effectLst/>
                <a:latin typeface="+mn-lt"/>
                <a:ea typeface="+mn-ea"/>
                <a:cs typeface="+mn-cs"/>
              </a:rPr>
              <a:t>Guichet unique : « Le Guichet unique est le guichet de services créé à la section 14 de la présente politique. Facilement identifiable dans chacun des campus, ce guichet regroupe les informations concernant les ressources disponibles. Il permet de centraliser les signalements et les dévoilements, d’accompagner les victimes et les témoins et de transmettre des informations quant au processus de cheminement d’un dévoilement, d’un signalement ou d’une plainte. »</a:t>
            </a:r>
          </a:p>
          <a:p>
            <a:pPr rtl="0" fontAlgn="base"/>
            <a:r>
              <a:rPr lang="fr-FR" sz="1200" b="0" i="0" kern="1200" dirty="0" err="1">
                <a:solidFill>
                  <a:schemeClr val="tx1"/>
                </a:solidFill>
                <a:effectLst/>
                <a:latin typeface="+mn-lt"/>
                <a:ea typeface="+mn-ea"/>
                <a:cs typeface="+mn-cs"/>
              </a:rPr>
              <a:t>Enseignant·e</a:t>
            </a:r>
            <a:r>
              <a:rPr lang="fr-FR" sz="1200" b="0" i="0" kern="1200" dirty="0">
                <a:solidFill>
                  <a:schemeClr val="tx1"/>
                </a:solidFill>
                <a:effectLst/>
                <a:latin typeface="+mn-lt"/>
                <a:ea typeface="+mn-ea"/>
                <a:cs typeface="+mn-cs"/>
              </a:rPr>
              <a:t> responsable de stage </a:t>
            </a:r>
          </a:p>
          <a:p>
            <a:pPr rtl="0" fontAlgn="base"/>
            <a:r>
              <a:rPr lang="fr-FR" sz="1200" b="0" i="0" u="sng" strike="noStrike" kern="1200" dirty="0">
                <a:solidFill>
                  <a:schemeClr val="tx1"/>
                </a:solidFill>
                <a:effectLst/>
                <a:latin typeface="+mn-lt"/>
                <a:ea typeface="+mn-ea"/>
                <a:cs typeface="+mn-cs"/>
                <a:hlinkClick r:id="rId3"/>
              </a:rPr>
              <a:t>Auprès de la CNESST</a:t>
            </a:r>
            <a:r>
              <a:rPr lang="fr-FR" sz="1200" b="0" i="0" kern="1200" dirty="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5"/>
          </p:nvPr>
        </p:nvSpPr>
        <p:spPr/>
        <p:txBody>
          <a:bodyPr/>
          <a:lstStyle/>
          <a:p>
            <a:fld id="{514BF9EA-4D48-714A-8E97-771026283027}" type="slidenum">
              <a:rPr lang="fr-FR" smtClean="0"/>
              <a:t>12</a:t>
            </a:fld>
            <a:endParaRPr lang="fr-FR"/>
          </a:p>
        </p:txBody>
      </p:sp>
    </p:spTree>
    <p:extLst>
      <p:ext uri="{BB962C8B-B14F-4D97-AF65-F5344CB8AC3E}">
        <p14:creationId xmlns:p14="http://schemas.microsoft.com/office/powerpoint/2010/main" val="2485571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Tiré de: https://</a:t>
            </a:r>
            <a:r>
              <a:rPr lang="fr-FR" dirty="0" err="1"/>
              <a:t>cegepgim.ca</a:t>
            </a:r>
            <a:r>
              <a:rPr lang="fr-FR" dirty="0"/>
              <a:t>/</a:t>
            </a:r>
            <a:r>
              <a:rPr lang="fr-FR" dirty="0" err="1"/>
              <a:t>wp</a:t>
            </a:r>
            <a:r>
              <a:rPr lang="fr-FR" dirty="0"/>
              <a:t>-content/</a:t>
            </a:r>
            <a:r>
              <a:rPr lang="fr-FR" dirty="0" err="1"/>
              <a:t>uploads</a:t>
            </a:r>
            <a:r>
              <a:rPr lang="fr-FR" dirty="0"/>
              <a:t>/2022/08/annexe4_temoin-1.pdf</a:t>
            </a:r>
          </a:p>
        </p:txBody>
      </p:sp>
      <p:sp>
        <p:nvSpPr>
          <p:cNvPr id="4" name="Espace réservé du numéro de diapositive 3"/>
          <p:cNvSpPr>
            <a:spLocks noGrp="1"/>
          </p:cNvSpPr>
          <p:nvPr>
            <p:ph type="sldNum" sz="quarter" idx="5"/>
          </p:nvPr>
        </p:nvSpPr>
        <p:spPr/>
        <p:txBody>
          <a:bodyPr/>
          <a:lstStyle/>
          <a:p>
            <a:fld id="{514BF9EA-4D48-714A-8E97-771026283027}" type="slidenum">
              <a:rPr lang="fr-FR" smtClean="0"/>
              <a:t>13</a:t>
            </a:fld>
            <a:endParaRPr lang="fr-FR"/>
          </a:p>
        </p:txBody>
      </p:sp>
    </p:spTree>
    <p:extLst>
      <p:ext uri="{BB962C8B-B14F-4D97-AF65-F5344CB8AC3E}">
        <p14:creationId xmlns:p14="http://schemas.microsoft.com/office/powerpoint/2010/main" val="3532724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Tiré de : https://</a:t>
            </a:r>
            <a:r>
              <a:rPr lang="fr-FR" dirty="0" err="1"/>
              <a:t>cegepgim.ca</a:t>
            </a:r>
            <a:r>
              <a:rPr lang="fr-FR" dirty="0"/>
              <a:t>/</a:t>
            </a:r>
            <a:r>
              <a:rPr lang="fr-FR" dirty="0" err="1"/>
              <a:t>wp</a:t>
            </a:r>
            <a:r>
              <a:rPr lang="fr-FR" dirty="0"/>
              <a:t>-content/</a:t>
            </a:r>
            <a:r>
              <a:rPr lang="fr-FR" dirty="0" err="1"/>
              <a:t>uploads</a:t>
            </a:r>
            <a:r>
              <a:rPr lang="fr-FR" dirty="0"/>
              <a:t>/2022/08/annexe4_temoin-1.pdf</a:t>
            </a:r>
          </a:p>
        </p:txBody>
      </p:sp>
      <p:sp>
        <p:nvSpPr>
          <p:cNvPr id="4" name="Espace réservé du numéro de diapositive 3"/>
          <p:cNvSpPr>
            <a:spLocks noGrp="1"/>
          </p:cNvSpPr>
          <p:nvPr>
            <p:ph type="sldNum" sz="quarter" idx="5"/>
          </p:nvPr>
        </p:nvSpPr>
        <p:spPr/>
        <p:txBody>
          <a:bodyPr/>
          <a:lstStyle/>
          <a:p>
            <a:fld id="{514BF9EA-4D48-714A-8E97-771026283027}" type="slidenum">
              <a:rPr lang="fr-FR" smtClean="0"/>
              <a:t>14</a:t>
            </a:fld>
            <a:endParaRPr lang="fr-FR"/>
          </a:p>
        </p:txBody>
      </p:sp>
    </p:spTree>
    <p:extLst>
      <p:ext uri="{BB962C8B-B14F-4D97-AF65-F5344CB8AC3E}">
        <p14:creationId xmlns:p14="http://schemas.microsoft.com/office/powerpoint/2010/main" val="1752674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fr-FR" sz="1200" b="0" i="0" kern="1200" dirty="0">
                <a:solidFill>
                  <a:schemeClr val="tx1"/>
                </a:solidFill>
                <a:effectLst/>
                <a:latin typeface="+mn-lt"/>
                <a:ea typeface="+mn-ea"/>
                <a:cs typeface="+mn-cs"/>
              </a:rPr>
              <a:t>Cette partie de l’atelier se déroule en groupes non-mixtes, c’est-à-dire que les étudiants masculins sont invités à aller dans une autre pièce avec l’enseignant ou l’animateur et les étudiantes féminines ou de la pluralité des genres à rester dans la pièce avec l'enseignante ou l’animatrice. </a:t>
            </a:r>
            <a:endParaRPr lang="fr-FR" b="0" i="0" dirty="0">
              <a:effectLst/>
            </a:endParaRPr>
          </a:p>
          <a:p>
            <a:pPr rtl="0" fontAlgn="base"/>
            <a:r>
              <a:rPr lang="fr-FR" sz="1200" b="0" i="0" kern="1200" dirty="0">
                <a:solidFill>
                  <a:schemeClr val="tx1"/>
                </a:solidFill>
                <a:effectLst/>
                <a:latin typeface="+mn-lt"/>
                <a:ea typeface="+mn-ea"/>
                <a:cs typeface="+mn-cs"/>
              </a:rPr>
              <a:t>Nous avons choisi de séparer les groupes selon le genre parce qu’il s’agit d’un enjeu genré, bien que tout le monde puisse être victime ou </a:t>
            </a:r>
            <a:r>
              <a:rPr lang="fr-FR" sz="1200" b="0" i="0" kern="1200" dirty="0" err="1">
                <a:solidFill>
                  <a:schemeClr val="tx1"/>
                </a:solidFill>
                <a:effectLst/>
                <a:latin typeface="+mn-lt"/>
                <a:ea typeface="+mn-ea"/>
                <a:cs typeface="+mn-cs"/>
              </a:rPr>
              <a:t>auteur·ice</a:t>
            </a:r>
            <a:r>
              <a:rPr lang="fr-FR" sz="1200" b="0" i="0" kern="1200" dirty="0">
                <a:solidFill>
                  <a:schemeClr val="tx1"/>
                </a:solidFill>
                <a:effectLst/>
                <a:latin typeface="+mn-lt"/>
                <a:ea typeface="+mn-ea"/>
                <a:cs typeface="+mn-cs"/>
              </a:rPr>
              <a:t> de harcèlement sexuel, peu importe son genre. Toutefois, dans un milieu traditionnellement masculin, la grande majorité des auteurs de harcèlement sexuel sont des hommes et les femmes y sont, dans ce contexte, beaucoup plus vulnérables. C’est pourquoi nous voulons créer des espaces de discussion ou chaque groupe pourra partager ses impressions en lien avec cette réalité genrée. Nous ferons un retour en groupe par la suite pour que tout le monde puisse tirer les mêmes apprentissages de cette activité. </a:t>
            </a:r>
            <a:endParaRPr lang="fr-FR" b="0" i="0" dirty="0">
              <a:effectLst/>
            </a:endParaRPr>
          </a:p>
          <a:p>
            <a:endParaRPr lang="fr-FR" dirty="0"/>
          </a:p>
          <a:p>
            <a:pPr rtl="0" fontAlgn="base"/>
            <a:r>
              <a:rPr lang="fr-FR" sz="1200" b="0" i="0" kern="1200" dirty="0">
                <a:solidFill>
                  <a:schemeClr val="tx1"/>
                </a:solidFill>
                <a:effectLst/>
                <a:latin typeface="+mn-lt"/>
                <a:ea typeface="+mn-ea"/>
                <a:cs typeface="+mn-cs"/>
              </a:rPr>
              <a:t>DISCUSSION AVEC LES ÉTUDIANTES </a:t>
            </a:r>
          </a:p>
          <a:p>
            <a:pPr rtl="0" fontAlgn="base"/>
            <a:r>
              <a:rPr lang="fr-FR" sz="1200" b="0" i="0" kern="1200" dirty="0">
                <a:solidFill>
                  <a:schemeClr val="tx1"/>
                </a:solidFill>
                <a:effectLst/>
                <a:latin typeface="+mn-lt"/>
                <a:ea typeface="+mn-ea"/>
                <a:cs typeface="+mn-cs"/>
              </a:rPr>
              <a:t>Commencez par rassurer les étudiantes que si le risque de subir du harcèlement sexuel en milieu de stage n’est jamais nul, de nombreuses mesures de prévention sont mises en place, autant par le Cégep que par le milieu de stage. L’objectif de ce moment d’échange est de prendre conscience de cette réalité et de comment on peut y faire face. </a:t>
            </a:r>
            <a:endParaRPr lang="fr-FR" b="0" i="0" dirty="0">
              <a:effectLst/>
            </a:endParaRPr>
          </a:p>
          <a:p>
            <a:pPr rtl="0" fontAlgn="base"/>
            <a:r>
              <a:rPr lang="fr-FR" sz="1200" b="0" i="0" kern="1200" dirty="0">
                <a:solidFill>
                  <a:schemeClr val="tx1"/>
                </a:solidFill>
                <a:effectLst/>
                <a:latin typeface="+mn-lt"/>
                <a:ea typeface="+mn-ea"/>
                <a:cs typeface="+mn-cs"/>
              </a:rPr>
              <a:t>Ensuite, précisez qu’il s’agit ici d’un espace sécuritaire, sans jugement, où les histoires restent, mais d’où les apprentissages peuvent sortir, c’est-à-dire qu’aucune histoire personnelle ou dévoilement ne peut sortir de cet espace, mais les apprentissages que nous ferons ensemble pourront être partagés avec nos collègues de classe lors du retour en grand groupe : comment être un bon allié, quels peuvent être les effets d’être la seule femme dans un milieu, etc. </a:t>
            </a:r>
            <a:endParaRPr lang="fr-FR" b="0" i="0" dirty="0">
              <a:effectLst/>
            </a:endParaRPr>
          </a:p>
          <a:p>
            <a:pPr rtl="0" fontAlgn="base"/>
            <a:r>
              <a:rPr lang="fr-FR" sz="1200" b="0" i="0" kern="1200" dirty="0">
                <a:solidFill>
                  <a:schemeClr val="tx1"/>
                </a:solidFill>
                <a:effectLst/>
                <a:latin typeface="+mn-lt"/>
                <a:ea typeface="+mn-ea"/>
                <a:cs typeface="+mn-cs"/>
              </a:rPr>
              <a:t>Explorez les questions suivantes avec les étudiantes, sous la forme d’un cercle de parole ou chacune peut passer son tour si elle en ressent le besoin (l’enseignante peut être incluse dans le cercle) : </a:t>
            </a:r>
            <a:endParaRPr lang="fr-FR" b="0" i="0" dirty="0">
              <a:effectLst/>
            </a:endParaRPr>
          </a:p>
          <a:p>
            <a:pPr rtl="0" fontAlgn="base"/>
            <a:r>
              <a:rPr lang="fr-FR" sz="1200" b="0" i="0" kern="1200" dirty="0">
                <a:solidFill>
                  <a:schemeClr val="tx1"/>
                </a:solidFill>
                <a:effectLst/>
                <a:latin typeface="+mn-lt"/>
                <a:ea typeface="+mn-ea"/>
                <a:cs typeface="+mn-cs"/>
              </a:rPr>
              <a:t>Quels sont les </a:t>
            </a:r>
            <a:r>
              <a:rPr lang="fr-FR" sz="1200" b="1" i="0" kern="1200" dirty="0">
                <a:solidFill>
                  <a:schemeClr val="tx1"/>
                </a:solidFill>
                <a:effectLst/>
                <a:latin typeface="+mn-lt"/>
                <a:ea typeface="+mn-ea"/>
                <a:cs typeface="+mn-cs"/>
              </a:rPr>
              <a:t>signes </a:t>
            </a:r>
            <a:r>
              <a:rPr lang="fr-FR" sz="1200" b="0" i="0" kern="1200" dirty="0">
                <a:solidFill>
                  <a:schemeClr val="tx1"/>
                </a:solidFill>
                <a:effectLst/>
                <a:latin typeface="+mn-lt"/>
                <a:ea typeface="+mn-ea"/>
                <a:cs typeface="+mn-cs"/>
              </a:rPr>
              <a:t>que vous percevez, en vous ou chez vos collègues, qu’une situation est inadéquate, problématique, relève d’une dynamique sexiste ? </a:t>
            </a:r>
          </a:p>
          <a:p>
            <a:pPr rtl="0" fontAlgn="base"/>
            <a:r>
              <a:rPr lang="fr-FR" sz="1200" b="0" i="0" kern="1200" dirty="0">
                <a:solidFill>
                  <a:schemeClr val="tx1"/>
                </a:solidFill>
                <a:effectLst/>
                <a:latin typeface="+mn-lt"/>
                <a:ea typeface="+mn-ea"/>
                <a:cs typeface="+mn-cs"/>
              </a:rPr>
              <a:t>Quelles sont vos </a:t>
            </a:r>
            <a:r>
              <a:rPr lang="fr-FR" sz="1200" b="1" i="0" kern="1200" dirty="0">
                <a:solidFill>
                  <a:schemeClr val="tx1"/>
                </a:solidFill>
                <a:effectLst/>
                <a:latin typeface="+mn-lt"/>
                <a:ea typeface="+mn-ea"/>
                <a:cs typeface="+mn-cs"/>
              </a:rPr>
              <a:t>approches privilégiées</a:t>
            </a:r>
            <a:r>
              <a:rPr lang="fr-FR" sz="1200" b="0" i="0" kern="1200" dirty="0">
                <a:solidFill>
                  <a:schemeClr val="tx1"/>
                </a:solidFill>
                <a:effectLst/>
                <a:latin typeface="+mn-lt"/>
                <a:ea typeface="+mn-ea"/>
                <a:cs typeface="+mn-cs"/>
              </a:rPr>
              <a:t> pour répondre au sexisme ordinaire ou au harcèlement sexuel ? Avez-vous des trucs avec lesquels vous vous sentez plus à l’aise que d’autres ? Qui fonctionnent mieux que d’autres ? </a:t>
            </a:r>
          </a:p>
          <a:p>
            <a:pPr rtl="0" fontAlgn="base"/>
            <a:r>
              <a:rPr lang="fr-FR" sz="1200" b="1" i="0" kern="1200" dirty="0">
                <a:solidFill>
                  <a:schemeClr val="tx1"/>
                </a:solidFill>
                <a:effectLst/>
                <a:latin typeface="+mn-lt"/>
                <a:ea typeface="+mn-ea"/>
                <a:cs typeface="+mn-cs"/>
              </a:rPr>
              <a:t>S’il vous arrivait</a:t>
            </a:r>
            <a:r>
              <a:rPr lang="fr-FR" sz="1200" b="0" i="0" kern="1200" dirty="0">
                <a:solidFill>
                  <a:schemeClr val="tx1"/>
                </a:solidFill>
                <a:effectLst/>
                <a:latin typeface="+mn-lt"/>
                <a:ea typeface="+mn-ea"/>
                <a:cs typeface="+mn-cs"/>
              </a:rPr>
              <a:t> de vivre du harcèlement sexuel ou une agression à caractère sexuel lors de votre stage, est-ce que vous la dénonceriez ? En parleriez-vous ? Si oui, à qui ? À quel moment ? </a:t>
            </a:r>
          </a:p>
          <a:p>
            <a:pPr rtl="0" fontAlgn="base"/>
            <a:r>
              <a:rPr lang="fr-FR" sz="1200" b="0" i="0" kern="1200" dirty="0">
                <a:solidFill>
                  <a:schemeClr val="tx1"/>
                </a:solidFill>
                <a:effectLst/>
                <a:latin typeface="+mn-lt"/>
                <a:ea typeface="+mn-ea"/>
                <a:cs typeface="+mn-cs"/>
              </a:rPr>
              <a:t>Rappelez-vous de toujours croire les étudiantes et de valider leurs émotions s’il y en a qui se manifestent. Ces comportements aidants doivent aussi être incarnés chez toutes les étudiantes qui participent à l’activité. Ensemble, décidez des apprentissages faits lors du cercle de parole qui, selon vous, devraient être connus du reste de leurs camarades de classe. </a:t>
            </a:r>
            <a:endParaRPr lang="fr-FR" b="0" i="0" dirty="0">
              <a:effectLst/>
            </a:endParaRPr>
          </a:p>
          <a:p>
            <a:pPr rtl="0" fontAlgn="base"/>
            <a:endParaRPr lang="fr-FR" sz="1200" b="0" i="0" kern="1200" dirty="0">
              <a:solidFill>
                <a:schemeClr val="tx1"/>
              </a:solidFill>
              <a:effectLst/>
              <a:latin typeface="+mn-lt"/>
              <a:ea typeface="+mn-ea"/>
              <a:cs typeface="+mn-cs"/>
            </a:endParaRPr>
          </a:p>
          <a:p>
            <a:pPr rtl="0" fontAlgn="base"/>
            <a:r>
              <a:rPr lang="fr-FR" sz="1200" b="0" i="0" kern="1200" dirty="0">
                <a:solidFill>
                  <a:schemeClr val="tx1"/>
                </a:solidFill>
                <a:effectLst/>
                <a:latin typeface="+mn-lt"/>
                <a:ea typeface="+mn-ea"/>
                <a:cs typeface="+mn-cs"/>
              </a:rPr>
              <a:t>DISCUSSION AVEC LES ÉTUDIANTS</a:t>
            </a:r>
          </a:p>
          <a:p>
            <a:pPr rtl="0" fontAlgn="base"/>
            <a:r>
              <a:rPr lang="fr-FR" sz="1200" b="0" i="0" kern="1200" dirty="0">
                <a:solidFill>
                  <a:schemeClr val="tx1"/>
                </a:solidFill>
                <a:effectLst/>
                <a:latin typeface="+mn-lt"/>
                <a:ea typeface="+mn-ea"/>
                <a:cs typeface="+mn-cs"/>
              </a:rPr>
              <a:t>Rappelez aux étudiants que l’objectif de cette activité non-mixte est de permettre à chaque groupe de se questionner avec d’autres personnes du même genre sur leur vision et leur expérience d’un phénomène genré. </a:t>
            </a:r>
            <a:endParaRPr lang="fr-FR" b="0" i="0" dirty="0">
              <a:effectLst/>
            </a:endParaRPr>
          </a:p>
          <a:p>
            <a:pPr rtl="0" fontAlgn="base"/>
            <a:r>
              <a:rPr lang="fr-FR" sz="1200" b="0" i="0" kern="1200" dirty="0">
                <a:solidFill>
                  <a:schemeClr val="tx1"/>
                </a:solidFill>
                <a:effectLst/>
                <a:latin typeface="+mn-lt"/>
                <a:ea typeface="+mn-ea"/>
                <a:cs typeface="+mn-cs"/>
              </a:rPr>
              <a:t>Ensuite, précisez qu’il s’agit ici d’un espace sécuritaire, sans jugement, où les histoires restent, mais d’où les apprentissages peuvent sortir, c’est-à-dire qu’aucune histoire personnelle ou dévoilement ne peut sortir de cet espace, mais les apprentissages que nous ferons ensemble pourront être partagés avec nos collègues de classe lors du retour en grand groupe. </a:t>
            </a:r>
            <a:endParaRPr lang="fr-FR" b="0" i="0" dirty="0">
              <a:effectLst/>
            </a:endParaRPr>
          </a:p>
          <a:p>
            <a:pPr rtl="0" fontAlgn="base"/>
            <a:r>
              <a:rPr lang="fr-FR" sz="1200" b="0" i="0" kern="1200" dirty="0">
                <a:solidFill>
                  <a:schemeClr val="tx1"/>
                </a:solidFill>
                <a:effectLst/>
                <a:latin typeface="+mn-lt"/>
                <a:ea typeface="+mn-ea"/>
                <a:cs typeface="+mn-cs"/>
              </a:rPr>
              <a:t>Explorez les questions suivantes avec les étudiants, sous la forme d’un cercle de parole ou chacun peut passer son tour s’il en ressent le besoin (l’enseignant peut être inclus dans le cercle) : </a:t>
            </a:r>
            <a:endParaRPr lang="fr-FR" b="0" i="0" dirty="0">
              <a:effectLst/>
            </a:endParaRPr>
          </a:p>
          <a:p>
            <a:pPr rtl="0" fontAlgn="base"/>
            <a:r>
              <a:rPr lang="fr-FR" sz="1200" b="0" i="0" kern="1200" dirty="0">
                <a:solidFill>
                  <a:schemeClr val="tx1"/>
                </a:solidFill>
                <a:effectLst/>
                <a:latin typeface="+mn-lt"/>
                <a:ea typeface="+mn-ea"/>
                <a:cs typeface="+mn-cs"/>
              </a:rPr>
              <a:t>Qu’est-ce qui nous empêche de réagir quand on entend des blagues sexistes ou des propos déplacés en groupe, particulièrement en contexte de travail ? </a:t>
            </a:r>
          </a:p>
          <a:p>
            <a:pPr rtl="0" fontAlgn="base"/>
            <a:r>
              <a:rPr lang="fr-FR" sz="1200" b="0" i="0" kern="1200" dirty="0">
                <a:solidFill>
                  <a:schemeClr val="tx1"/>
                </a:solidFill>
                <a:effectLst/>
                <a:latin typeface="+mn-lt"/>
                <a:ea typeface="+mn-ea"/>
                <a:cs typeface="+mn-cs"/>
              </a:rPr>
              <a:t>Comment vous sentez-vous lorsqu’une collègue vous fait remarquer un geste que vous avez fait ou une parole que vous avez dite qui était sexiste ou empreinte de préjugés envers les femmes ? </a:t>
            </a:r>
          </a:p>
          <a:p>
            <a:pPr rtl="0" fontAlgn="base"/>
            <a:r>
              <a:rPr lang="fr-FR" sz="1200" b="0" i="0" kern="1200" dirty="0">
                <a:solidFill>
                  <a:schemeClr val="tx1"/>
                </a:solidFill>
                <a:effectLst/>
                <a:latin typeface="+mn-lt"/>
                <a:ea typeface="+mn-ea"/>
                <a:cs typeface="+mn-cs"/>
              </a:rPr>
              <a:t>Si vous êtes témoins de harcèlement sexuel, quelle est l’approche de témoin actif avec laquelle vous êtes le plus à l’aise ? De quoi auriez-vous besoin pour agir en soutien ? Avez-vous des craintes à en parler avec la victime ? Lesquelles ? </a:t>
            </a:r>
          </a:p>
          <a:p>
            <a:pPr rtl="0" fontAlgn="base"/>
            <a:r>
              <a:rPr lang="fr-FR" sz="1200" b="0" i="0" kern="1200" dirty="0">
                <a:solidFill>
                  <a:schemeClr val="tx1"/>
                </a:solidFill>
                <a:effectLst/>
                <a:latin typeface="+mn-lt"/>
                <a:ea typeface="+mn-ea"/>
                <a:cs typeface="+mn-cs"/>
              </a:rPr>
              <a:t>Ensemble, décidez des apprentissages faits lors du cercle de parole qui, selon vous, devraient être connus du reste de leurs camarades de classe. </a:t>
            </a:r>
            <a:endParaRPr lang="fr-FR" b="0" i="0" dirty="0">
              <a:effectLst/>
            </a:endParaRPr>
          </a:p>
        </p:txBody>
      </p:sp>
      <p:sp>
        <p:nvSpPr>
          <p:cNvPr id="4" name="Espace réservé du numéro de diapositive 3"/>
          <p:cNvSpPr>
            <a:spLocks noGrp="1"/>
          </p:cNvSpPr>
          <p:nvPr>
            <p:ph type="sldNum" sz="quarter" idx="5"/>
          </p:nvPr>
        </p:nvSpPr>
        <p:spPr/>
        <p:txBody>
          <a:bodyPr/>
          <a:lstStyle/>
          <a:p>
            <a:fld id="{514BF9EA-4D48-714A-8E97-771026283027}" type="slidenum">
              <a:rPr lang="fr-FR" smtClean="0"/>
              <a:t>15</a:t>
            </a:fld>
            <a:endParaRPr lang="fr-FR"/>
          </a:p>
        </p:txBody>
      </p:sp>
    </p:spTree>
    <p:extLst>
      <p:ext uri="{BB962C8B-B14F-4D97-AF65-F5344CB8AC3E}">
        <p14:creationId xmlns:p14="http://schemas.microsoft.com/office/powerpoint/2010/main" val="572232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fr-FR" sz="1200" b="0" i="0" kern="1200" dirty="0">
                <a:solidFill>
                  <a:schemeClr val="tx1"/>
                </a:solidFill>
                <a:effectLst/>
                <a:latin typeface="+mn-lt"/>
                <a:ea typeface="+mn-ea"/>
                <a:cs typeface="+mn-cs"/>
              </a:rPr>
              <a:t>De retour dans la même salle, chaque groupe partage ses apprentissages aux autres. Les </a:t>
            </a:r>
            <a:r>
              <a:rPr lang="fr-FR" sz="1200" b="0" i="0" kern="1200" dirty="0" err="1">
                <a:solidFill>
                  <a:schemeClr val="tx1"/>
                </a:solidFill>
                <a:effectLst/>
                <a:latin typeface="+mn-lt"/>
                <a:ea typeface="+mn-ea"/>
                <a:cs typeface="+mn-cs"/>
              </a:rPr>
              <a:t>étudiant·e·s</a:t>
            </a:r>
            <a:r>
              <a:rPr lang="fr-FR" sz="1200" b="0" i="0" kern="1200" dirty="0">
                <a:solidFill>
                  <a:schemeClr val="tx1"/>
                </a:solidFill>
                <a:effectLst/>
                <a:latin typeface="+mn-lt"/>
                <a:ea typeface="+mn-ea"/>
                <a:cs typeface="+mn-cs"/>
              </a:rPr>
              <a:t> peuvent compléter ou poser des questions supplémentaires. </a:t>
            </a:r>
            <a:endParaRPr lang="fr-FR" b="0" i="0" dirty="0">
              <a:effectLst/>
            </a:endParaRPr>
          </a:p>
          <a:p>
            <a:pPr rtl="0" fontAlgn="base"/>
            <a:r>
              <a:rPr lang="fr-FR" sz="1200" b="0" i="0" kern="1200" dirty="0">
                <a:solidFill>
                  <a:schemeClr val="tx1"/>
                </a:solidFill>
                <a:effectLst/>
                <a:latin typeface="+mn-lt"/>
                <a:ea typeface="+mn-ea"/>
                <a:cs typeface="+mn-cs"/>
              </a:rPr>
              <a:t>Individuellement, les </a:t>
            </a:r>
            <a:r>
              <a:rPr lang="fr-FR" sz="1200" b="0" i="0" kern="1200" dirty="0" err="1">
                <a:solidFill>
                  <a:schemeClr val="tx1"/>
                </a:solidFill>
                <a:effectLst/>
                <a:latin typeface="+mn-lt"/>
                <a:ea typeface="+mn-ea"/>
                <a:cs typeface="+mn-cs"/>
              </a:rPr>
              <a:t>étudiant·e·s</a:t>
            </a:r>
            <a:r>
              <a:rPr lang="fr-FR" sz="1200" b="0" i="0" kern="1200" dirty="0">
                <a:solidFill>
                  <a:schemeClr val="tx1"/>
                </a:solidFill>
                <a:effectLst/>
                <a:latin typeface="+mn-lt"/>
                <a:ea typeface="+mn-ea"/>
                <a:cs typeface="+mn-cs"/>
              </a:rPr>
              <a:t> sont invités à répondre aux questions suivantes : </a:t>
            </a:r>
            <a:endParaRPr lang="fr-FR" b="0" i="0" dirty="0">
              <a:effectLst/>
            </a:endParaRPr>
          </a:p>
          <a:p>
            <a:pPr rtl="0" fontAlgn="base"/>
            <a:r>
              <a:rPr lang="fr-FR" sz="1200" b="0" i="0" kern="1200" dirty="0">
                <a:solidFill>
                  <a:schemeClr val="tx1"/>
                </a:solidFill>
                <a:effectLst/>
                <a:latin typeface="+mn-lt"/>
                <a:ea typeface="+mn-ea"/>
                <a:cs typeface="+mn-cs"/>
              </a:rPr>
              <a:t>Quel type de collègue est-ce que je veux être en milieu de stage ou de travail ? </a:t>
            </a:r>
          </a:p>
          <a:p>
            <a:pPr rtl="0" fontAlgn="base"/>
            <a:r>
              <a:rPr lang="fr-FR" sz="1200" b="0" i="0" kern="1200" dirty="0">
                <a:solidFill>
                  <a:schemeClr val="tx1"/>
                </a:solidFill>
                <a:effectLst/>
                <a:latin typeface="+mn-lt"/>
                <a:ea typeface="+mn-ea"/>
                <a:cs typeface="+mn-cs"/>
              </a:rPr>
              <a:t>Quels sont les trois mots qui décrivent comment je me sens à la fin de cette rencontre ? </a:t>
            </a:r>
          </a:p>
          <a:p>
            <a:pPr rtl="0" fontAlgn="base"/>
            <a:r>
              <a:rPr lang="fr-FR" sz="1200" b="0" i="0" kern="1200" dirty="0">
                <a:solidFill>
                  <a:schemeClr val="tx1"/>
                </a:solidFill>
                <a:effectLst/>
                <a:latin typeface="+mn-lt"/>
                <a:ea typeface="+mn-ea"/>
                <a:cs typeface="+mn-cs"/>
              </a:rPr>
              <a:t>S’il reste un peu de temps, les </a:t>
            </a:r>
            <a:r>
              <a:rPr lang="fr-FR" sz="1200" b="0" i="0" kern="1200" dirty="0" err="1">
                <a:solidFill>
                  <a:schemeClr val="tx1"/>
                </a:solidFill>
                <a:effectLst/>
                <a:latin typeface="+mn-lt"/>
                <a:ea typeface="+mn-ea"/>
                <a:cs typeface="+mn-cs"/>
              </a:rPr>
              <a:t>étudiant·e·s</a:t>
            </a:r>
            <a:r>
              <a:rPr lang="fr-FR" sz="1200" b="0" i="0" kern="1200" dirty="0">
                <a:solidFill>
                  <a:schemeClr val="tx1"/>
                </a:solidFill>
                <a:effectLst/>
                <a:latin typeface="+mn-lt"/>
                <a:ea typeface="+mn-ea"/>
                <a:cs typeface="+mn-cs"/>
              </a:rPr>
              <a:t> qui le désirent peuvent partager ce qu’</a:t>
            </a:r>
            <a:r>
              <a:rPr lang="fr-FR" sz="1200" b="0" i="0" kern="1200" dirty="0" err="1">
                <a:solidFill>
                  <a:schemeClr val="tx1"/>
                </a:solidFill>
                <a:effectLst/>
                <a:latin typeface="+mn-lt"/>
                <a:ea typeface="+mn-ea"/>
                <a:cs typeface="+mn-cs"/>
              </a:rPr>
              <a:t>iels</a:t>
            </a:r>
            <a:r>
              <a:rPr lang="fr-FR" sz="1200" b="0" i="0" kern="1200" dirty="0">
                <a:solidFill>
                  <a:schemeClr val="tx1"/>
                </a:solidFill>
                <a:effectLst/>
                <a:latin typeface="+mn-lt"/>
                <a:ea typeface="+mn-ea"/>
                <a:cs typeface="+mn-cs"/>
              </a:rPr>
              <a:t> ont écrit en réponse aux deux questions. </a:t>
            </a:r>
            <a:endParaRPr lang="fr-FR" b="0" i="0" dirty="0">
              <a:effectLst/>
            </a:endParaRPr>
          </a:p>
          <a:p>
            <a:pPr rtl="0" fontAlgn="base"/>
            <a:r>
              <a:rPr lang="fr-FR" sz="1200" b="0" i="0" kern="1200" dirty="0">
                <a:solidFill>
                  <a:schemeClr val="tx1"/>
                </a:solidFill>
                <a:effectLst/>
                <a:latin typeface="+mn-lt"/>
                <a:ea typeface="+mn-ea"/>
                <a:cs typeface="+mn-cs"/>
              </a:rPr>
              <a:t>On remet à chaque </a:t>
            </a:r>
            <a:r>
              <a:rPr lang="fr-FR" sz="1200" b="0" i="0" kern="1200" dirty="0" err="1">
                <a:solidFill>
                  <a:schemeClr val="tx1"/>
                </a:solidFill>
                <a:effectLst/>
                <a:latin typeface="+mn-lt"/>
                <a:ea typeface="+mn-ea"/>
                <a:cs typeface="+mn-cs"/>
              </a:rPr>
              <a:t>étudiant·e</a:t>
            </a:r>
            <a:r>
              <a:rPr lang="fr-FR" sz="1200" b="0" i="0" kern="1200" dirty="0">
                <a:solidFill>
                  <a:schemeClr val="tx1"/>
                </a:solidFill>
                <a:effectLst/>
                <a:latin typeface="+mn-lt"/>
                <a:ea typeface="+mn-ea"/>
                <a:cs typeface="+mn-cs"/>
              </a:rPr>
              <a:t> à la fin de la rencontre un aide-mémoire des ressources pertinentes à avoir sous la main durant leur stage et on leur rappelle les concepts importants de l’atelier qui n’auraient pas été abordés dans le retour sur l’activité en non-mixité. </a:t>
            </a:r>
            <a:endParaRPr lang="fr-FR" b="0" i="0" dirty="0">
              <a:effectLst/>
            </a:endParaRPr>
          </a:p>
        </p:txBody>
      </p:sp>
      <p:sp>
        <p:nvSpPr>
          <p:cNvPr id="4" name="Espace réservé du numéro de diapositive 3"/>
          <p:cNvSpPr>
            <a:spLocks noGrp="1"/>
          </p:cNvSpPr>
          <p:nvPr>
            <p:ph type="sldNum" sz="quarter" idx="5"/>
          </p:nvPr>
        </p:nvSpPr>
        <p:spPr/>
        <p:txBody>
          <a:bodyPr/>
          <a:lstStyle/>
          <a:p>
            <a:fld id="{514BF9EA-4D48-714A-8E97-771026283027}" type="slidenum">
              <a:rPr lang="fr-FR" smtClean="0"/>
              <a:t>16</a:t>
            </a:fld>
            <a:endParaRPr lang="fr-FR"/>
          </a:p>
        </p:txBody>
      </p:sp>
    </p:spTree>
    <p:extLst>
      <p:ext uri="{BB962C8B-B14F-4D97-AF65-F5344CB8AC3E}">
        <p14:creationId xmlns:p14="http://schemas.microsoft.com/office/powerpoint/2010/main" val="1171077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fr-FR" sz="1200" b="0" i="0" kern="1200" dirty="0">
                <a:solidFill>
                  <a:schemeClr val="tx1"/>
                </a:solidFill>
                <a:effectLst/>
                <a:latin typeface="+mn-lt"/>
                <a:ea typeface="+mn-ea"/>
                <a:cs typeface="+mn-cs"/>
              </a:rPr>
              <a:t>Interrogez les </a:t>
            </a:r>
            <a:r>
              <a:rPr lang="fr-FR" sz="1200" b="0" i="0" kern="1200" dirty="0" err="1">
                <a:solidFill>
                  <a:schemeClr val="tx1"/>
                </a:solidFill>
                <a:effectLst/>
                <a:latin typeface="+mn-lt"/>
                <a:ea typeface="+mn-ea"/>
                <a:cs typeface="+mn-cs"/>
              </a:rPr>
              <a:t>étudiant·e·s</a:t>
            </a:r>
            <a:r>
              <a:rPr lang="fr-FR" sz="1200" b="0" i="0" kern="1200" dirty="0">
                <a:solidFill>
                  <a:schemeClr val="tx1"/>
                </a:solidFill>
                <a:effectLst/>
                <a:latin typeface="+mn-lt"/>
                <a:ea typeface="+mn-ea"/>
                <a:cs typeface="+mn-cs"/>
              </a:rPr>
              <a:t> sur leurs perceptions initiales : </a:t>
            </a:r>
          </a:p>
          <a:p>
            <a:pPr rtl="0" fontAlgn="base"/>
            <a:r>
              <a:rPr lang="fr-FR" sz="1200" b="0" i="0" kern="1200" dirty="0">
                <a:solidFill>
                  <a:schemeClr val="tx1"/>
                </a:solidFill>
                <a:effectLst/>
                <a:latin typeface="+mn-lt"/>
                <a:ea typeface="+mn-ea"/>
                <a:cs typeface="+mn-cs"/>
              </a:rPr>
              <a:t>Quand vous entendez « harcèlement sexuel ou sexiste », à quoi pensez-vous ? </a:t>
            </a:r>
          </a:p>
          <a:p>
            <a:pPr rtl="0" fontAlgn="base"/>
            <a:r>
              <a:rPr lang="fr-FR" sz="1200" b="0" i="1" kern="1200" dirty="0">
                <a:solidFill>
                  <a:schemeClr val="tx1"/>
                </a:solidFill>
                <a:effectLst/>
                <a:latin typeface="+mn-lt"/>
                <a:ea typeface="+mn-ea"/>
                <a:cs typeface="+mn-cs"/>
              </a:rPr>
              <a:t>Notez les réponses sur un tableau ou une grande feuille de papier.</a:t>
            </a:r>
            <a:r>
              <a:rPr lang="fr-FR" sz="1200" b="0" i="0" kern="1200" dirty="0">
                <a:solidFill>
                  <a:schemeClr val="tx1"/>
                </a:solidFill>
                <a:effectLst/>
                <a:latin typeface="+mn-lt"/>
                <a:ea typeface="+mn-ea"/>
                <a:cs typeface="+mn-cs"/>
              </a:rPr>
              <a:t> </a:t>
            </a:r>
            <a:endParaRPr lang="fr-FR" b="0" i="0" dirty="0">
              <a:effectLst/>
            </a:endParaRPr>
          </a:p>
          <a:p>
            <a:pPr rtl="0" fontAlgn="base"/>
            <a:r>
              <a:rPr lang="fr-FR" sz="1200" b="0" i="0" kern="1200" dirty="0">
                <a:solidFill>
                  <a:schemeClr val="tx1"/>
                </a:solidFill>
                <a:effectLst/>
                <a:latin typeface="+mn-lt"/>
                <a:ea typeface="+mn-ea"/>
                <a:cs typeface="+mn-cs"/>
              </a:rPr>
              <a:t>Y a-t-il une différence entre ces deux termes selon vous ? </a:t>
            </a:r>
          </a:p>
          <a:p>
            <a:pPr rtl="0" fontAlgn="base"/>
            <a:r>
              <a:rPr lang="fr-FR" sz="1200" b="0" i="1" kern="1200" dirty="0">
                <a:solidFill>
                  <a:schemeClr val="tx1"/>
                </a:solidFill>
                <a:effectLst/>
                <a:latin typeface="+mn-lt"/>
                <a:ea typeface="+mn-ea"/>
                <a:cs typeface="+mn-cs"/>
              </a:rPr>
              <a:t>Le harcèlement sexuel est défini et encadré par la Loi sur les normes du travail, nous allons explorer ensemble la définition aujourd’hui, tandis que le harcèlement sexiste peut s’apparenter au harcèlement psychologique, mais également à tous les commentaires sexistes, intentionnels ou non, qui peuvent être entendus en milieu de travail ou de stage.</a:t>
            </a:r>
            <a:r>
              <a:rPr lang="fr-FR" sz="1200" b="0" i="0" kern="1200" dirty="0">
                <a:solidFill>
                  <a:schemeClr val="tx1"/>
                </a:solidFill>
                <a:effectLst/>
                <a:latin typeface="+mn-lt"/>
                <a:ea typeface="+mn-ea"/>
                <a:cs typeface="+mn-cs"/>
              </a:rPr>
              <a:t> </a:t>
            </a:r>
            <a:endParaRPr lang="fr-FR" b="0" i="0" dirty="0">
              <a:effectLst/>
            </a:endParaRPr>
          </a:p>
        </p:txBody>
      </p:sp>
      <p:sp>
        <p:nvSpPr>
          <p:cNvPr id="4" name="Espace réservé du numéro de diapositive 3"/>
          <p:cNvSpPr>
            <a:spLocks noGrp="1"/>
          </p:cNvSpPr>
          <p:nvPr>
            <p:ph type="sldNum" sz="quarter" idx="5"/>
          </p:nvPr>
        </p:nvSpPr>
        <p:spPr/>
        <p:txBody>
          <a:bodyPr/>
          <a:lstStyle/>
          <a:p>
            <a:fld id="{514BF9EA-4D48-714A-8E97-771026283027}" type="slidenum">
              <a:rPr lang="fr-FR" smtClean="0"/>
              <a:t>2</a:t>
            </a:fld>
            <a:endParaRPr lang="fr-FR"/>
          </a:p>
        </p:txBody>
      </p:sp>
    </p:spTree>
    <p:extLst>
      <p:ext uri="{BB962C8B-B14F-4D97-AF65-F5344CB8AC3E}">
        <p14:creationId xmlns:p14="http://schemas.microsoft.com/office/powerpoint/2010/main" val="586710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Définissez le </a:t>
            </a:r>
            <a:r>
              <a:rPr lang="fr-FR" sz="1200" b="1" i="0" kern="1200" dirty="0">
                <a:solidFill>
                  <a:schemeClr val="tx1"/>
                </a:solidFill>
                <a:effectLst/>
                <a:latin typeface="+mn-lt"/>
                <a:ea typeface="+mn-ea"/>
                <a:cs typeface="+mn-cs"/>
              </a:rPr>
              <a:t>harcèlement sexuel</a:t>
            </a:r>
            <a:r>
              <a:rPr lang="fr-FR" sz="1200" b="0" i="0" kern="1200" dirty="0">
                <a:solidFill>
                  <a:schemeClr val="tx1"/>
                </a:solidFill>
                <a:effectLst/>
                <a:latin typeface="+mn-lt"/>
                <a:ea typeface="+mn-ea"/>
                <a:cs typeface="+mn-cs"/>
              </a:rPr>
              <a:t> selon la </a:t>
            </a:r>
            <a:r>
              <a:rPr lang="fr-FR" sz="1200" b="0" i="0" u="sng" strike="noStrike" kern="1200" dirty="0">
                <a:solidFill>
                  <a:schemeClr val="tx1"/>
                </a:solidFill>
                <a:effectLst/>
                <a:latin typeface="+mn-lt"/>
                <a:ea typeface="+mn-ea"/>
                <a:cs typeface="+mn-cs"/>
                <a:hlinkClick r:id="rId3"/>
              </a:rPr>
              <a:t>Loi sur les normes du travail</a:t>
            </a:r>
            <a:r>
              <a:rPr lang="fr-FR" sz="1200" b="0" i="0" kern="1200" dirty="0">
                <a:solidFill>
                  <a:schemeClr val="tx1"/>
                </a:solidFill>
                <a:effectLst/>
                <a:latin typeface="+mn-lt"/>
                <a:ea typeface="+mn-ea"/>
                <a:cs typeface="+mn-cs"/>
              </a:rPr>
              <a:t> et la </a:t>
            </a:r>
            <a:r>
              <a:rPr lang="fr-FR" sz="1200" b="0" i="0" u="sng" strike="noStrike" kern="1200" dirty="0">
                <a:solidFill>
                  <a:schemeClr val="tx1"/>
                </a:solidFill>
                <a:effectLst/>
                <a:latin typeface="+mn-lt"/>
                <a:ea typeface="+mn-ea"/>
                <a:cs typeface="+mn-cs"/>
                <a:hlinkClick r:id="rId4"/>
              </a:rPr>
              <a:t>Politique de prévention et de prise en charge des situations de harcèlement psychologique et sexuel du Cégep</a:t>
            </a:r>
            <a:r>
              <a:rPr lang="fr-FR" sz="1200" b="0" i="0" kern="1200" dirty="0">
                <a:solidFill>
                  <a:schemeClr val="tx1"/>
                </a:solidFill>
                <a:effectLst/>
                <a:latin typeface="+mn-lt"/>
                <a:ea typeface="+mn-ea"/>
                <a:cs typeface="+mn-cs"/>
              </a:rPr>
              <a:t>. </a:t>
            </a:r>
          </a:p>
        </p:txBody>
      </p:sp>
      <p:sp>
        <p:nvSpPr>
          <p:cNvPr id="4" name="Espace réservé du numéro de diapositive 3"/>
          <p:cNvSpPr>
            <a:spLocks noGrp="1"/>
          </p:cNvSpPr>
          <p:nvPr>
            <p:ph type="sldNum" sz="quarter" idx="5"/>
          </p:nvPr>
        </p:nvSpPr>
        <p:spPr/>
        <p:txBody>
          <a:bodyPr/>
          <a:lstStyle/>
          <a:p>
            <a:fld id="{514BF9EA-4D48-714A-8E97-771026283027}" type="slidenum">
              <a:rPr lang="fr-FR" smtClean="0"/>
              <a:t>3</a:t>
            </a:fld>
            <a:endParaRPr lang="fr-FR"/>
          </a:p>
        </p:txBody>
      </p:sp>
    </p:spTree>
    <p:extLst>
      <p:ext uri="{BB962C8B-B14F-4D97-AF65-F5344CB8AC3E}">
        <p14:creationId xmlns:p14="http://schemas.microsoft.com/office/powerpoint/2010/main" val="2131254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Donnez des </a:t>
            </a:r>
            <a:r>
              <a:rPr lang="fr-FR" sz="1200" b="1" i="0" kern="1200" dirty="0">
                <a:solidFill>
                  <a:schemeClr val="tx1"/>
                </a:solidFill>
                <a:effectLst/>
                <a:latin typeface="+mn-lt"/>
                <a:ea typeface="+mn-ea"/>
                <a:cs typeface="+mn-cs"/>
              </a:rPr>
              <a:t>exemples de harcèlement sexuel en milieu de travail</a:t>
            </a:r>
            <a:r>
              <a:rPr lang="fr-FR" sz="1200" b="0" i="0" kern="1200" dirty="0">
                <a:solidFill>
                  <a:schemeClr val="tx1"/>
                </a:solidFill>
                <a:effectLst/>
                <a:latin typeface="+mn-lt"/>
                <a:ea typeface="+mn-ea"/>
                <a:cs typeface="+mn-cs"/>
              </a:rPr>
              <a:t> ou de stage qui sont reliés à votre industrie (propos, gestes, images, humour, rumeurs, contacts physiques, isolement, textos, etc.) </a:t>
            </a:r>
          </a:p>
        </p:txBody>
      </p:sp>
      <p:sp>
        <p:nvSpPr>
          <p:cNvPr id="4" name="Espace réservé du numéro de diapositive 3"/>
          <p:cNvSpPr>
            <a:spLocks noGrp="1"/>
          </p:cNvSpPr>
          <p:nvPr>
            <p:ph type="sldNum" sz="quarter" idx="5"/>
          </p:nvPr>
        </p:nvSpPr>
        <p:spPr/>
        <p:txBody>
          <a:bodyPr/>
          <a:lstStyle/>
          <a:p>
            <a:fld id="{514BF9EA-4D48-714A-8E97-771026283027}" type="slidenum">
              <a:rPr lang="fr-FR" smtClean="0"/>
              <a:t>4</a:t>
            </a:fld>
            <a:endParaRPr lang="fr-FR"/>
          </a:p>
        </p:txBody>
      </p:sp>
    </p:spTree>
    <p:extLst>
      <p:ext uri="{BB962C8B-B14F-4D97-AF65-F5344CB8AC3E}">
        <p14:creationId xmlns:p14="http://schemas.microsoft.com/office/powerpoint/2010/main" val="1394061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fr-FR" sz="1200" b="0" i="0" kern="1200" dirty="0">
                <a:solidFill>
                  <a:schemeClr val="tx1"/>
                </a:solidFill>
                <a:effectLst/>
                <a:latin typeface="+mn-lt"/>
                <a:ea typeface="+mn-ea"/>
                <a:cs typeface="+mn-cs"/>
              </a:rPr>
              <a:t>Divisez le groupe en équipes de 2 à 4 personnes, selon les différents scénarios proposés dans l’activité de Travailleuses averties ou sélectionnez quelques mises en situation et demandez des volontaires. </a:t>
            </a:r>
          </a:p>
          <a:p>
            <a:pPr rtl="0" fontAlgn="base"/>
            <a:r>
              <a:rPr lang="fr-FR" sz="1200" b="0" i="0" kern="1200" dirty="0">
                <a:solidFill>
                  <a:schemeClr val="tx1"/>
                </a:solidFill>
                <a:effectLst/>
                <a:latin typeface="+mn-lt"/>
                <a:ea typeface="+mn-ea"/>
                <a:cs typeface="+mn-cs"/>
              </a:rPr>
              <a:t>Invitez les </a:t>
            </a:r>
            <a:r>
              <a:rPr lang="fr-FR" sz="1200" b="0" i="0" kern="1200" dirty="0" err="1">
                <a:solidFill>
                  <a:schemeClr val="tx1"/>
                </a:solidFill>
                <a:effectLst/>
                <a:latin typeface="+mn-lt"/>
                <a:ea typeface="+mn-ea"/>
                <a:cs typeface="+mn-cs"/>
              </a:rPr>
              <a:t>étudiant·e·s</a:t>
            </a:r>
            <a:r>
              <a:rPr lang="fr-FR" sz="1200" b="0" i="0" kern="1200" dirty="0">
                <a:solidFill>
                  <a:schemeClr val="tx1"/>
                </a:solidFill>
                <a:effectLst/>
                <a:latin typeface="+mn-lt"/>
                <a:ea typeface="+mn-ea"/>
                <a:cs typeface="+mn-cs"/>
              </a:rPr>
              <a:t> à créer et jouer des scènes issues d’un milieu de travail de votre secteur d'activité professionnelle. </a:t>
            </a:r>
          </a:p>
          <a:p>
            <a:pPr rtl="0" fontAlgn="base"/>
            <a:r>
              <a:rPr lang="fr-FR" sz="1200" b="0" i="0" kern="1200" dirty="0">
                <a:solidFill>
                  <a:schemeClr val="tx1"/>
                </a:solidFill>
                <a:effectLst/>
                <a:latin typeface="+mn-lt"/>
                <a:ea typeface="+mn-ea"/>
                <a:cs typeface="+mn-cs"/>
              </a:rPr>
              <a:t>Si vos </a:t>
            </a:r>
            <a:r>
              <a:rPr lang="fr-FR" sz="1200" b="0" i="0" kern="1200" dirty="0" err="1">
                <a:solidFill>
                  <a:schemeClr val="tx1"/>
                </a:solidFill>
                <a:effectLst/>
                <a:latin typeface="+mn-lt"/>
                <a:ea typeface="+mn-ea"/>
                <a:cs typeface="+mn-cs"/>
              </a:rPr>
              <a:t>étudiant·e·s</a:t>
            </a:r>
            <a:r>
              <a:rPr lang="fr-FR" sz="1200" b="0" i="0" kern="1200" dirty="0">
                <a:solidFill>
                  <a:schemeClr val="tx1"/>
                </a:solidFill>
                <a:effectLst/>
                <a:latin typeface="+mn-lt"/>
                <a:ea typeface="+mn-ea"/>
                <a:cs typeface="+mn-cs"/>
              </a:rPr>
              <a:t> ne sont pas à l’aise avec le théâtre ou si le temps manque, vous pouvez présenter </a:t>
            </a:r>
            <a:r>
              <a:rPr lang="fr-FR" sz="1200" b="0" i="0" u="sng" strike="noStrike" kern="1200" dirty="0">
                <a:solidFill>
                  <a:schemeClr val="tx1"/>
                </a:solidFill>
                <a:effectLst/>
                <a:latin typeface="+mn-lt"/>
                <a:ea typeface="+mn-ea"/>
                <a:cs typeface="+mn-cs"/>
                <a:hlinkClick r:id="rId3"/>
              </a:rPr>
              <a:t>l’une des vidéos proposées sur le site Travailleuses averties</a:t>
            </a:r>
            <a:r>
              <a:rPr lang="fr-FR" sz="1200" b="0" i="0" kern="1200" dirty="0">
                <a:solidFill>
                  <a:schemeClr val="tx1"/>
                </a:solidFill>
                <a:effectLst/>
                <a:latin typeface="+mn-lt"/>
                <a:ea typeface="+mn-ea"/>
                <a:cs typeface="+mn-cs"/>
              </a:rPr>
              <a:t>.</a:t>
            </a:r>
          </a:p>
        </p:txBody>
      </p:sp>
      <p:sp>
        <p:nvSpPr>
          <p:cNvPr id="4" name="Espace réservé du numéro de diapositive 3"/>
          <p:cNvSpPr>
            <a:spLocks noGrp="1"/>
          </p:cNvSpPr>
          <p:nvPr>
            <p:ph type="sldNum" sz="quarter" idx="5"/>
          </p:nvPr>
        </p:nvSpPr>
        <p:spPr/>
        <p:txBody>
          <a:bodyPr/>
          <a:lstStyle/>
          <a:p>
            <a:fld id="{514BF9EA-4D48-714A-8E97-771026283027}" type="slidenum">
              <a:rPr lang="fr-FR" smtClean="0"/>
              <a:t>5</a:t>
            </a:fld>
            <a:endParaRPr lang="fr-FR"/>
          </a:p>
        </p:txBody>
      </p:sp>
    </p:spTree>
    <p:extLst>
      <p:ext uri="{BB962C8B-B14F-4D97-AF65-F5344CB8AC3E}">
        <p14:creationId xmlns:p14="http://schemas.microsoft.com/office/powerpoint/2010/main" val="3482805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Laisser les </a:t>
            </a:r>
            <a:r>
              <a:rPr lang="fr-FR" sz="1200" b="0" i="0" kern="1200" dirty="0" err="1">
                <a:solidFill>
                  <a:schemeClr val="tx1"/>
                </a:solidFill>
                <a:effectLst/>
                <a:latin typeface="+mn-lt"/>
                <a:ea typeface="+mn-ea"/>
                <a:cs typeface="+mn-cs"/>
              </a:rPr>
              <a:t>étudiant·e·s</a:t>
            </a:r>
            <a:r>
              <a:rPr lang="fr-FR" sz="1200" b="0" i="0" kern="1200" dirty="0">
                <a:solidFill>
                  <a:schemeClr val="tx1"/>
                </a:solidFill>
                <a:effectLst/>
                <a:latin typeface="+mn-lt"/>
                <a:ea typeface="+mn-ea"/>
                <a:cs typeface="+mn-cs"/>
              </a:rPr>
              <a:t> répondre.</a:t>
            </a:r>
          </a:p>
        </p:txBody>
      </p:sp>
      <p:sp>
        <p:nvSpPr>
          <p:cNvPr id="4" name="Espace réservé du numéro de diapositive 3"/>
          <p:cNvSpPr>
            <a:spLocks noGrp="1"/>
          </p:cNvSpPr>
          <p:nvPr>
            <p:ph type="sldNum" sz="quarter" idx="5"/>
          </p:nvPr>
        </p:nvSpPr>
        <p:spPr/>
        <p:txBody>
          <a:bodyPr/>
          <a:lstStyle/>
          <a:p>
            <a:fld id="{514BF9EA-4D48-714A-8E97-771026283027}" type="slidenum">
              <a:rPr lang="fr-FR" smtClean="0"/>
              <a:t>6</a:t>
            </a:fld>
            <a:endParaRPr lang="fr-FR"/>
          </a:p>
        </p:txBody>
      </p:sp>
    </p:spTree>
    <p:extLst>
      <p:ext uri="{BB962C8B-B14F-4D97-AF65-F5344CB8AC3E}">
        <p14:creationId xmlns:p14="http://schemas.microsoft.com/office/powerpoint/2010/main" val="32572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fr-FR" sz="1200" b="0" i="0" kern="1200" dirty="0">
                <a:solidFill>
                  <a:schemeClr val="tx1"/>
                </a:solidFill>
                <a:effectLst/>
                <a:latin typeface="+mn-lt"/>
                <a:ea typeface="+mn-ea"/>
                <a:cs typeface="+mn-cs"/>
              </a:rPr>
              <a:t>Il s’agit de tout geste, parole, décision ou comportement qui banalise les agressions sexuelles. La culture du viol, ce n'est pas encourager le viol, c'est le banaliser. </a:t>
            </a:r>
          </a:p>
          <a:p>
            <a:pPr rtl="0" fontAlgn="base"/>
            <a:r>
              <a:rPr lang="fr-FR" sz="1200" b="0" i="0" kern="1200" dirty="0">
                <a:solidFill>
                  <a:schemeClr val="tx1"/>
                </a:solidFill>
                <a:effectLst/>
                <a:latin typeface="+mn-lt"/>
                <a:ea typeface="+mn-ea"/>
                <a:cs typeface="+mn-cs"/>
              </a:rPr>
              <a:t>Ça a pour effet que les personnes qui commettent des ACS se sentent plus légitimes de le faire et craignent moins les conséquences. Ça décourage également les victimes de dénoncer, puisque la culture du viol soutient la croyance qu’elles seraient responsables de leur agression. </a:t>
            </a:r>
          </a:p>
        </p:txBody>
      </p:sp>
      <p:sp>
        <p:nvSpPr>
          <p:cNvPr id="4" name="Espace réservé du numéro de diapositive 3"/>
          <p:cNvSpPr>
            <a:spLocks noGrp="1"/>
          </p:cNvSpPr>
          <p:nvPr>
            <p:ph type="sldNum" sz="quarter" idx="5"/>
          </p:nvPr>
        </p:nvSpPr>
        <p:spPr/>
        <p:txBody>
          <a:bodyPr/>
          <a:lstStyle/>
          <a:p>
            <a:fld id="{514BF9EA-4D48-714A-8E97-771026283027}" type="slidenum">
              <a:rPr lang="fr-FR" smtClean="0"/>
              <a:t>7</a:t>
            </a:fld>
            <a:endParaRPr lang="fr-FR"/>
          </a:p>
        </p:txBody>
      </p:sp>
    </p:spTree>
    <p:extLst>
      <p:ext uri="{BB962C8B-B14F-4D97-AF65-F5344CB8AC3E}">
        <p14:creationId xmlns:p14="http://schemas.microsoft.com/office/powerpoint/2010/main" val="1313669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Donner des exemples ou demander des exemples aux </a:t>
            </a:r>
            <a:r>
              <a:rPr lang="fr-FR" dirty="0" err="1"/>
              <a:t>étudiant·e·s</a:t>
            </a:r>
            <a:r>
              <a:rPr lang="fr-FR" dirty="0"/>
              <a:t>:</a:t>
            </a:r>
          </a:p>
          <a:p>
            <a:r>
              <a:rPr lang="fr-FR" dirty="0"/>
              <a:t>C’est sur qu’habillée comme ça… Son habillement n’a sûrement pas aidé!</a:t>
            </a:r>
          </a:p>
          <a:p>
            <a:r>
              <a:rPr lang="fr-FR" dirty="0"/>
              <a:t>Les filles, toujours du drame!</a:t>
            </a:r>
          </a:p>
          <a:p>
            <a:r>
              <a:rPr lang="fr-FR" dirty="0"/>
              <a:t>Un attouchement, c’est quand même pas la fin du monde…</a:t>
            </a:r>
          </a:p>
        </p:txBody>
      </p:sp>
      <p:sp>
        <p:nvSpPr>
          <p:cNvPr id="4" name="Espace réservé du numéro de diapositive 3"/>
          <p:cNvSpPr>
            <a:spLocks noGrp="1"/>
          </p:cNvSpPr>
          <p:nvPr>
            <p:ph type="sldNum" sz="quarter" idx="5"/>
          </p:nvPr>
        </p:nvSpPr>
        <p:spPr/>
        <p:txBody>
          <a:bodyPr/>
          <a:lstStyle/>
          <a:p>
            <a:fld id="{514BF9EA-4D48-714A-8E97-771026283027}" type="slidenum">
              <a:rPr lang="fr-FR" smtClean="0"/>
              <a:t>9</a:t>
            </a:fld>
            <a:endParaRPr lang="fr-FR"/>
          </a:p>
        </p:txBody>
      </p:sp>
    </p:spTree>
    <p:extLst>
      <p:ext uri="{BB962C8B-B14F-4D97-AF65-F5344CB8AC3E}">
        <p14:creationId xmlns:p14="http://schemas.microsoft.com/office/powerpoint/2010/main" val="2730671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Le tabou entourant les agressions à caractère sexuel (ACS) et la culture du viol qui banalise les ACS et leurs effets sur les victimes freine la dénonciation, tant chez les témoins que les victimes. Le harcèlement sexuel existe parce qu’on le tolère. </a:t>
            </a:r>
          </a:p>
          <a:p>
            <a:endParaRPr lang="fr-FR" dirty="0"/>
          </a:p>
        </p:txBody>
      </p:sp>
      <p:sp>
        <p:nvSpPr>
          <p:cNvPr id="4" name="Espace réservé du numéro de diapositive 3"/>
          <p:cNvSpPr>
            <a:spLocks noGrp="1"/>
          </p:cNvSpPr>
          <p:nvPr>
            <p:ph type="sldNum" sz="quarter" idx="5"/>
          </p:nvPr>
        </p:nvSpPr>
        <p:spPr/>
        <p:txBody>
          <a:bodyPr/>
          <a:lstStyle/>
          <a:p>
            <a:fld id="{514BF9EA-4D48-714A-8E97-771026283027}" type="slidenum">
              <a:rPr lang="fr-FR" smtClean="0"/>
              <a:t>10</a:t>
            </a:fld>
            <a:endParaRPr lang="fr-FR"/>
          </a:p>
        </p:txBody>
      </p:sp>
    </p:spTree>
    <p:extLst>
      <p:ext uri="{BB962C8B-B14F-4D97-AF65-F5344CB8AC3E}">
        <p14:creationId xmlns:p14="http://schemas.microsoft.com/office/powerpoint/2010/main" val="2936766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 name="Title 1"/>
          <p:cNvSpPr>
            <a:spLocks noGrp="1"/>
          </p:cNvSpPr>
          <p:nvPr>
            <p:ph type="ctrTitle"/>
          </p:nvPr>
        </p:nvSpPr>
        <p:spPr>
          <a:xfrm>
            <a:off x="810001" y="1449147"/>
            <a:ext cx="10572000" cy="2971051"/>
          </a:xfrm>
        </p:spPr>
        <p:txBody>
          <a:bodyPr/>
          <a:lstStyle>
            <a:lvl1pPr>
              <a:defRPr sz="5400"/>
            </a:lvl1pPr>
          </a:lstStyle>
          <a:p>
            <a:r>
              <a:rPr lang="fr-CA"/>
              <a:t>Modifier le style du titre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Modifier le style des sous-titres du masque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fr-CA"/>
              <a:t>Modifier le style du titre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fr-CA"/>
              <a:t>Cliquez sur l'icône pour ajouter une image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p>
            <a:fld id="{18C79C5D-2A6F-F04D-97DA-BEF2467B64E4}" type="datetimeFigureOut">
              <a:rPr lang="en-US" dirty="0"/>
              <a:pPr/>
              <a:t>11/3/25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fr-CA"/>
              <a:t>Modifier le style du titre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fr-CA"/>
              <a:t>Cliquez pour modifier les styles du texte du masque</a:t>
            </a:r>
          </a:p>
        </p:txBody>
      </p:sp>
      <p:sp>
        <p:nvSpPr>
          <p:cNvPr id="4" name="Date Placeholder 3"/>
          <p:cNvSpPr>
            <a:spLocks noGrp="1"/>
          </p:cNvSpPr>
          <p:nvPr>
            <p:ph type="dt" sz="half" idx="10"/>
          </p:nvPr>
        </p:nvSpPr>
        <p:spPr/>
        <p:txBody>
          <a:bodyPr/>
          <a:lstStyle/>
          <a:p>
            <a:fld id="{8DFA1846-DA80-1C48-A609-854EA85C59AD}" type="datetimeFigureOut">
              <a:rPr lang="en-US" dirty="0"/>
              <a:pPr/>
              <a:t>11/3/25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fr-CA"/>
              <a:t>Modifier le style du titre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fr-CA"/>
              <a:t>Cliquez pour modifier les styles du texte du masque</a:t>
            </a:r>
          </a:p>
        </p:txBody>
      </p:sp>
      <p:sp>
        <p:nvSpPr>
          <p:cNvPr id="2" name="Date Placeholder 1"/>
          <p:cNvSpPr>
            <a:spLocks noGrp="1"/>
          </p:cNvSpPr>
          <p:nvPr>
            <p:ph type="dt" sz="half" idx="10"/>
          </p:nvPr>
        </p:nvSpPr>
        <p:spPr/>
        <p:txBody>
          <a:bodyPr/>
          <a:lstStyle/>
          <a:p>
            <a:fld id="{FBF54567-0DE4-3F47-BF90-CB84690072F9}" type="datetimeFigureOut">
              <a:rPr lang="en-US" dirty="0"/>
              <a:pPr/>
              <a:t>11/3/25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CA"/>
              <a:t>Modifier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fr-CA"/>
              <a:t>Modifier le style du titre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 name="Title 1"/>
          <p:cNvSpPr>
            <a:spLocks noGrp="1"/>
          </p:cNvSpPr>
          <p:nvPr>
            <p:ph type="title"/>
          </p:nvPr>
        </p:nvSpPr>
        <p:spPr>
          <a:xfrm>
            <a:off x="810000" y="447188"/>
            <a:ext cx="10571998" cy="970450"/>
          </a:xfrm>
        </p:spPr>
        <p:txBody>
          <a:bodyPr/>
          <a:lstStyle/>
          <a:p>
            <a:r>
              <a:rPr lang="fr-CA"/>
              <a:t>Modifier le style du titre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fr-CA"/>
              <a:t>Modifier le style du titre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Date Placeholder 3"/>
          <p:cNvSpPr>
            <a:spLocks noGrp="1"/>
          </p:cNvSpPr>
          <p:nvPr>
            <p:ph type="dt" sz="half" idx="10"/>
          </p:nvPr>
        </p:nvSpPr>
        <p:spPr/>
        <p:txBody>
          <a:bodyPr/>
          <a:lstStyle/>
          <a:p>
            <a:fld id="{8DFA1846-DA80-1C48-A609-854EA85C59AD}" type="datetimeFigureOut">
              <a:rPr lang="en-US" dirty="0"/>
              <a:pPr/>
              <a:t>11/3/25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 name="Title 1"/>
          <p:cNvSpPr>
            <a:spLocks noGrp="1"/>
          </p:cNvSpPr>
          <p:nvPr>
            <p:ph type="title"/>
          </p:nvPr>
        </p:nvSpPr>
        <p:spPr/>
        <p:txBody>
          <a:bodyPr/>
          <a:lstStyle/>
          <a:p>
            <a:r>
              <a:rPr lang="fr-CA"/>
              <a:t>Modifier le style du titre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11/3/25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 name="Title 1"/>
          <p:cNvSpPr>
            <a:spLocks noGrp="1"/>
          </p:cNvSpPr>
          <p:nvPr>
            <p:ph type="title"/>
          </p:nvPr>
        </p:nvSpPr>
        <p:spPr/>
        <p:txBody>
          <a:bodyPr/>
          <a:lstStyle>
            <a:lvl1pPr>
              <a:defRPr/>
            </a:lvl1pPr>
          </a:lstStyle>
          <a:p>
            <a:r>
              <a:rPr lang="fr-CA"/>
              <a:t>Modifier le style du titre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11/3/25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 name="Title 1"/>
          <p:cNvSpPr>
            <a:spLocks noGrp="1"/>
          </p:cNvSpPr>
          <p:nvPr>
            <p:ph type="title"/>
          </p:nvPr>
        </p:nvSpPr>
        <p:spPr/>
        <p:txBody>
          <a:bodyPr/>
          <a:lstStyle/>
          <a:p>
            <a:r>
              <a:rPr lang="fr-CA"/>
              <a:t>Modifier le style du titre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11/3/25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11/3/25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fr-CA"/>
              <a:t>Modifier le style du titre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p>
            <a:fld id="{D0DF5E60-9974-AC48-9591-99C2BB44B7CF}" type="datetimeFigureOut">
              <a:rPr lang="en-US" dirty="0"/>
              <a:pPr/>
              <a:t>11/3/25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fr-CA"/>
              <a:t>Modifier le style du titre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fr-CA"/>
              <a:t>Cliquez sur l'icône pour ajouter une image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11/3/25</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fr-CA"/>
              <a:t>Modifier le style du titre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11/3/25</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1703A8-D327-87FE-99E7-56834414C598}"/>
              </a:ext>
            </a:extLst>
          </p:cNvPr>
          <p:cNvSpPr>
            <a:spLocks noGrp="1"/>
          </p:cNvSpPr>
          <p:nvPr>
            <p:ph type="ctrTitle"/>
          </p:nvPr>
        </p:nvSpPr>
        <p:spPr/>
        <p:txBody>
          <a:bodyPr/>
          <a:lstStyle/>
          <a:p>
            <a:r>
              <a:rPr lang="fr-FR" dirty="0"/>
              <a:t>Pour un stage sécuritaire</a:t>
            </a:r>
          </a:p>
        </p:txBody>
      </p:sp>
      <p:sp>
        <p:nvSpPr>
          <p:cNvPr id="3" name="Sous-titre 2">
            <a:extLst>
              <a:ext uri="{FF2B5EF4-FFF2-40B4-BE49-F238E27FC236}">
                <a16:creationId xmlns:a16="http://schemas.microsoft.com/office/drawing/2014/main" id="{CBF85D02-FDBF-8F4F-CC9D-CF9B5DC8E0DA}"/>
              </a:ext>
            </a:extLst>
          </p:cNvPr>
          <p:cNvSpPr>
            <a:spLocks noGrp="1"/>
          </p:cNvSpPr>
          <p:nvPr>
            <p:ph type="subTitle" idx="1"/>
          </p:nvPr>
        </p:nvSpPr>
        <p:spPr/>
        <p:txBody>
          <a:bodyPr/>
          <a:lstStyle/>
          <a:p>
            <a:r>
              <a:rPr lang="fr-FR" i="1" dirty="0"/>
              <a:t>Nom du programme ou de la cohorte</a:t>
            </a:r>
          </a:p>
        </p:txBody>
      </p:sp>
      <p:pic>
        <p:nvPicPr>
          <p:cNvPr id="6" name="Image 5">
            <a:extLst>
              <a:ext uri="{FF2B5EF4-FFF2-40B4-BE49-F238E27FC236}">
                <a16:creationId xmlns:a16="http://schemas.microsoft.com/office/drawing/2014/main" id="{3FB945DC-FF50-D998-83EF-EF1638A527C2}"/>
              </a:ext>
            </a:extLst>
          </p:cNvPr>
          <p:cNvPicPr>
            <a:picLocks noChangeAspect="1"/>
          </p:cNvPicPr>
          <p:nvPr/>
        </p:nvPicPr>
        <p:blipFill>
          <a:blip r:embed="rId3"/>
          <a:stretch>
            <a:fillRect/>
          </a:stretch>
        </p:blipFill>
        <p:spPr>
          <a:xfrm>
            <a:off x="5618205" y="5408853"/>
            <a:ext cx="3489778" cy="791441"/>
          </a:xfrm>
          <a:prstGeom prst="rect">
            <a:avLst/>
          </a:prstGeom>
        </p:spPr>
      </p:pic>
      <p:pic>
        <p:nvPicPr>
          <p:cNvPr id="8" name="Image 7">
            <a:extLst>
              <a:ext uri="{FF2B5EF4-FFF2-40B4-BE49-F238E27FC236}">
                <a16:creationId xmlns:a16="http://schemas.microsoft.com/office/drawing/2014/main" id="{B34E9C82-5F97-0C31-BFA2-2566D483AE14}"/>
              </a:ext>
            </a:extLst>
          </p:cNvPr>
          <p:cNvPicPr>
            <a:picLocks noChangeAspect="1"/>
          </p:cNvPicPr>
          <p:nvPr/>
        </p:nvPicPr>
        <p:blipFill>
          <a:blip r:embed="rId4"/>
          <a:stretch>
            <a:fillRect/>
          </a:stretch>
        </p:blipFill>
        <p:spPr>
          <a:xfrm>
            <a:off x="9652857" y="5408853"/>
            <a:ext cx="1988633" cy="835560"/>
          </a:xfrm>
          <a:prstGeom prst="rect">
            <a:avLst/>
          </a:prstGeom>
        </p:spPr>
      </p:pic>
    </p:spTree>
    <p:extLst>
      <p:ext uri="{BB962C8B-B14F-4D97-AF65-F5344CB8AC3E}">
        <p14:creationId xmlns:p14="http://schemas.microsoft.com/office/powerpoint/2010/main" val="2642446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19F641-5E1A-B14F-D137-1C7F7C8EF6A1}"/>
              </a:ext>
            </a:extLst>
          </p:cNvPr>
          <p:cNvSpPr>
            <a:spLocks noGrp="1"/>
          </p:cNvSpPr>
          <p:nvPr>
            <p:ph type="title"/>
          </p:nvPr>
        </p:nvSpPr>
        <p:spPr/>
        <p:txBody>
          <a:bodyPr/>
          <a:lstStyle/>
          <a:p>
            <a:pPr algn="ctr"/>
            <a:r>
              <a:rPr lang="fr-FR" dirty="0"/>
              <a:t>Le harcèlement sexuel existe parce qu’on le tolère.</a:t>
            </a:r>
          </a:p>
        </p:txBody>
      </p:sp>
    </p:spTree>
    <p:extLst>
      <p:ext uri="{BB962C8B-B14F-4D97-AF65-F5344CB8AC3E}">
        <p14:creationId xmlns:p14="http://schemas.microsoft.com/office/powerpoint/2010/main" val="499472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50B9CF-80BB-620E-097C-9A4A70F8348D}"/>
              </a:ext>
            </a:extLst>
          </p:cNvPr>
          <p:cNvSpPr>
            <a:spLocks noGrp="1"/>
          </p:cNvSpPr>
          <p:nvPr>
            <p:ph type="title"/>
          </p:nvPr>
        </p:nvSpPr>
        <p:spPr/>
        <p:txBody>
          <a:bodyPr/>
          <a:lstStyle/>
          <a:p>
            <a:r>
              <a:rPr lang="fr-FR" dirty="0"/>
              <a:t>Les obligations légales du milieu de stage</a:t>
            </a:r>
          </a:p>
        </p:txBody>
      </p:sp>
      <p:sp>
        <p:nvSpPr>
          <p:cNvPr id="3" name="Espace réservé du contenu 2">
            <a:extLst>
              <a:ext uri="{FF2B5EF4-FFF2-40B4-BE49-F238E27FC236}">
                <a16:creationId xmlns:a16="http://schemas.microsoft.com/office/drawing/2014/main" id="{B5BCEB17-2784-D54B-A9B5-F0982DCB21A8}"/>
              </a:ext>
            </a:extLst>
          </p:cNvPr>
          <p:cNvSpPr>
            <a:spLocks noGrp="1"/>
          </p:cNvSpPr>
          <p:nvPr>
            <p:ph idx="1"/>
          </p:nvPr>
        </p:nvSpPr>
        <p:spPr/>
        <p:txBody>
          <a:bodyPr>
            <a:normAutofit/>
          </a:bodyPr>
          <a:lstStyle/>
          <a:p>
            <a:pPr>
              <a:buFont typeface="+mj-lt"/>
              <a:buAutoNum type="arabicPeriod"/>
            </a:pPr>
            <a:r>
              <a:rPr lang="fr-FR" sz="2400" dirty="0"/>
              <a:t>Offrir un milieu de travail ou de stage exempt de harcèlement psychologique et sexuel.</a:t>
            </a:r>
          </a:p>
          <a:p>
            <a:pPr>
              <a:buFont typeface="+mj-lt"/>
              <a:buAutoNum type="arabicPeriod"/>
            </a:pPr>
            <a:r>
              <a:rPr lang="fr-FR" sz="2400" dirty="0"/>
              <a:t>Même comme stagiaire, vous avez le droit :</a:t>
            </a:r>
          </a:p>
          <a:p>
            <a:pPr lvl="1">
              <a:buFont typeface="+mj-lt"/>
              <a:buAutoNum type="arabicPeriod"/>
            </a:pPr>
            <a:r>
              <a:rPr lang="fr-FR" sz="2000" dirty="0"/>
              <a:t>De porter plainte à la CNESST dans les 2 ans suivant le dernier événement de harcèlement;</a:t>
            </a:r>
          </a:p>
          <a:p>
            <a:pPr lvl="1">
              <a:buFont typeface="+mj-lt"/>
              <a:buAutoNum type="arabicPeriod"/>
            </a:pPr>
            <a:r>
              <a:rPr lang="fr-FR" sz="2000" dirty="0"/>
              <a:t>À la confidentialité si vous décidez de porter plainte;</a:t>
            </a:r>
          </a:p>
          <a:p>
            <a:pPr lvl="1">
              <a:buFont typeface="+mj-lt"/>
              <a:buAutoNum type="arabicPeriod"/>
            </a:pPr>
            <a:r>
              <a:rPr lang="fr-FR" sz="2000" dirty="0"/>
              <a:t>D’être </a:t>
            </a:r>
            <a:r>
              <a:rPr lang="fr-FR" sz="2000" dirty="0" err="1"/>
              <a:t>protégé·e</a:t>
            </a:r>
            <a:r>
              <a:rPr lang="fr-FR" sz="2000" dirty="0"/>
              <a:t> des représailles si vous décidez de porter plainte.</a:t>
            </a:r>
          </a:p>
        </p:txBody>
      </p:sp>
    </p:spTree>
    <p:extLst>
      <p:ext uri="{BB962C8B-B14F-4D97-AF65-F5344CB8AC3E}">
        <p14:creationId xmlns:p14="http://schemas.microsoft.com/office/powerpoint/2010/main" val="1269876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6891CB-DBA7-FE7E-5399-A389BF408730}"/>
              </a:ext>
            </a:extLst>
          </p:cNvPr>
          <p:cNvSpPr>
            <a:spLocks noGrp="1"/>
          </p:cNvSpPr>
          <p:nvPr>
            <p:ph type="title"/>
          </p:nvPr>
        </p:nvSpPr>
        <p:spPr/>
        <p:txBody>
          <a:bodyPr/>
          <a:lstStyle/>
          <a:p>
            <a:r>
              <a:rPr lang="fr-FR" dirty="0"/>
              <a:t>Les étapes pour porter plainte</a:t>
            </a:r>
          </a:p>
        </p:txBody>
      </p:sp>
      <p:sp>
        <p:nvSpPr>
          <p:cNvPr id="3" name="Espace réservé du contenu 2">
            <a:extLst>
              <a:ext uri="{FF2B5EF4-FFF2-40B4-BE49-F238E27FC236}">
                <a16:creationId xmlns:a16="http://schemas.microsoft.com/office/drawing/2014/main" id="{2A85862B-DCC9-8BB8-B0C2-8FC82F26EBEC}"/>
              </a:ext>
            </a:extLst>
          </p:cNvPr>
          <p:cNvSpPr>
            <a:spLocks noGrp="1"/>
          </p:cNvSpPr>
          <p:nvPr>
            <p:ph idx="1"/>
          </p:nvPr>
        </p:nvSpPr>
        <p:spPr/>
        <p:txBody>
          <a:bodyPr/>
          <a:lstStyle/>
          <a:p>
            <a:pPr fontAlgn="base">
              <a:buFont typeface="+mj-lt"/>
              <a:buAutoNum type="arabicPeriod"/>
            </a:pPr>
            <a:r>
              <a:rPr lang="fr-FR" dirty="0"/>
              <a:t>Auprès de l’employeur/milieu de stage en fonction de la politique de l’entreprise : </a:t>
            </a:r>
          </a:p>
          <a:p>
            <a:pPr lvl="1" fontAlgn="base">
              <a:buFont typeface="+mj-lt"/>
              <a:buAutoNum type="arabicPeriod"/>
            </a:pPr>
            <a:r>
              <a:rPr lang="fr-FR" dirty="0"/>
              <a:t>Consultez la politique de prévention du harcèlement psychologique et sexuel en milieu de travail pour trouver la personne responsable de la politique et connaître les différentes étapes.</a:t>
            </a:r>
          </a:p>
          <a:p>
            <a:pPr fontAlgn="base">
              <a:buFont typeface="+mj-lt"/>
              <a:buAutoNum type="arabicPeriod"/>
            </a:pPr>
            <a:r>
              <a:rPr lang="fr-FR" dirty="0"/>
              <a:t>Auprès du Cégep en fonction de la politique du Cégep :</a:t>
            </a:r>
          </a:p>
          <a:p>
            <a:pPr lvl="1" fontAlgn="base">
              <a:buFont typeface="+mj-lt"/>
              <a:buAutoNum type="arabicPeriod"/>
            </a:pPr>
            <a:r>
              <a:rPr lang="fr-FR" dirty="0"/>
              <a:t>Contacter la direction des études du Cégep, responsable de la politique pour les </a:t>
            </a:r>
            <a:r>
              <a:rPr lang="fr-FR" dirty="0" err="1"/>
              <a:t>étudiant·e·s</a:t>
            </a:r>
            <a:r>
              <a:rPr lang="fr-FR" dirty="0"/>
              <a:t> victimes;</a:t>
            </a:r>
          </a:p>
          <a:p>
            <a:pPr lvl="1" fontAlgn="base">
              <a:buFont typeface="+mj-lt"/>
              <a:buAutoNum type="arabicPeriod"/>
            </a:pPr>
            <a:r>
              <a:rPr lang="fr-FR" dirty="0"/>
              <a:t>Guichet unique du Cégep;</a:t>
            </a:r>
          </a:p>
          <a:p>
            <a:pPr lvl="1" fontAlgn="base">
              <a:buFont typeface="+mj-lt"/>
              <a:buAutoNum type="arabicPeriod"/>
            </a:pPr>
            <a:r>
              <a:rPr lang="fr-FR" dirty="0" err="1"/>
              <a:t>Enseignant·e</a:t>
            </a:r>
            <a:r>
              <a:rPr lang="fr-FR" dirty="0"/>
              <a:t> responsable de stage;</a:t>
            </a:r>
          </a:p>
          <a:p>
            <a:pPr fontAlgn="base">
              <a:buFont typeface="+mj-lt"/>
              <a:buAutoNum type="arabicPeriod"/>
            </a:pPr>
            <a:r>
              <a:rPr lang="fr-FR" dirty="0"/>
              <a:t>Auprès de la CNESST (par téléphone ou en ligne).</a:t>
            </a:r>
          </a:p>
        </p:txBody>
      </p:sp>
    </p:spTree>
    <p:extLst>
      <p:ext uri="{BB962C8B-B14F-4D97-AF65-F5344CB8AC3E}">
        <p14:creationId xmlns:p14="http://schemas.microsoft.com/office/powerpoint/2010/main" val="3297989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0CA40A-D361-444F-CDE5-C6F2C3DF1DD7}"/>
              </a:ext>
            </a:extLst>
          </p:cNvPr>
          <p:cNvSpPr>
            <a:spLocks noGrp="1"/>
          </p:cNvSpPr>
          <p:nvPr>
            <p:ph type="title"/>
          </p:nvPr>
        </p:nvSpPr>
        <p:spPr/>
        <p:txBody>
          <a:bodyPr/>
          <a:lstStyle/>
          <a:p>
            <a:r>
              <a:rPr lang="fr-FR" dirty="0"/>
              <a:t>Devenir un témoin actif</a:t>
            </a:r>
          </a:p>
        </p:txBody>
      </p:sp>
      <p:sp>
        <p:nvSpPr>
          <p:cNvPr id="3" name="Espace réservé du contenu 2">
            <a:extLst>
              <a:ext uri="{FF2B5EF4-FFF2-40B4-BE49-F238E27FC236}">
                <a16:creationId xmlns:a16="http://schemas.microsoft.com/office/drawing/2014/main" id="{67749AFB-6257-67B2-C0A5-74D402E97372}"/>
              </a:ext>
            </a:extLst>
          </p:cNvPr>
          <p:cNvSpPr>
            <a:spLocks noGrp="1"/>
          </p:cNvSpPr>
          <p:nvPr>
            <p:ph idx="1"/>
          </p:nvPr>
        </p:nvSpPr>
        <p:spPr>
          <a:xfrm>
            <a:off x="818712" y="2222287"/>
            <a:ext cx="10554574" cy="4031757"/>
          </a:xfrm>
        </p:spPr>
        <p:txBody>
          <a:bodyPr>
            <a:normAutofit/>
          </a:bodyPr>
          <a:lstStyle/>
          <a:p>
            <a:r>
              <a:rPr lang="fr-FR" sz="2000" dirty="0"/>
              <a:t>Agir pour prévenir les violences sexuelles et tenter de faire cesser des comportements qui y sont liés :</a:t>
            </a:r>
          </a:p>
          <a:p>
            <a:pPr lvl="1"/>
            <a:r>
              <a:rPr lang="fr-FR" sz="1800" dirty="0"/>
              <a:t>Manifester sa désapprobation et son malaise face à des propos et des gestes à caractère sexuel, face à des comportements sexistes, misogynes ou intimidateurs;</a:t>
            </a:r>
          </a:p>
          <a:p>
            <a:pPr lvl="1"/>
            <a:r>
              <a:rPr lang="fr-FR" sz="1800" dirty="0"/>
              <a:t>Réagir et exprimer son inconfort vis-à-vis le manque de respect dont font preuve les personnes de son entourage;</a:t>
            </a:r>
          </a:p>
          <a:p>
            <a:pPr lvl="1"/>
            <a:r>
              <a:rPr lang="fr-FR" sz="1800" dirty="0"/>
              <a:t>Intervenir directement pour faire cesser les violences sexuelles dont on est témoin;</a:t>
            </a:r>
          </a:p>
          <a:p>
            <a:pPr lvl="1"/>
            <a:r>
              <a:rPr lang="fr-FR" sz="1800" dirty="0"/>
              <a:t>Prévenir dans les plus brefs délais les autorités et les ressources appropriées;</a:t>
            </a:r>
          </a:p>
          <a:p>
            <a:pPr lvl="1"/>
            <a:r>
              <a:rPr lang="fr-FR" sz="1800" dirty="0"/>
              <a:t>Témoigner en faveur de la personne qui a été victime de violences sexuelles.</a:t>
            </a:r>
          </a:p>
        </p:txBody>
      </p:sp>
    </p:spTree>
    <p:extLst>
      <p:ext uri="{BB962C8B-B14F-4D97-AF65-F5344CB8AC3E}">
        <p14:creationId xmlns:p14="http://schemas.microsoft.com/office/powerpoint/2010/main" val="3839102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235518-49D2-D37A-80E2-4903654F08D6}"/>
              </a:ext>
            </a:extLst>
          </p:cNvPr>
          <p:cNvSpPr>
            <a:spLocks noGrp="1"/>
          </p:cNvSpPr>
          <p:nvPr>
            <p:ph type="title"/>
          </p:nvPr>
        </p:nvSpPr>
        <p:spPr/>
        <p:txBody>
          <a:bodyPr/>
          <a:lstStyle/>
          <a:p>
            <a:r>
              <a:rPr lang="fr-FR" dirty="0"/>
              <a:t>Devenir un témoin actif</a:t>
            </a:r>
          </a:p>
        </p:txBody>
      </p:sp>
      <p:sp>
        <p:nvSpPr>
          <p:cNvPr id="3" name="Espace réservé du contenu 2">
            <a:extLst>
              <a:ext uri="{FF2B5EF4-FFF2-40B4-BE49-F238E27FC236}">
                <a16:creationId xmlns:a16="http://schemas.microsoft.com/office/drawing/2014/main" id="{B21A9A8D-61B2-5B31-8EF0-78EABE1A9772}"/>
              </a:ext>
            </a:extLst>
          </p:cNvPr>
          <p:cNvSpPr>
            <a:spLocks noGrp="1"/>
          </p:cNvSpPr>
          <p:nvPr>
            <p:ph idx="1"/>
          </p:nvPr>
        </p:nvSpPr>
        <p:spPr>
          <a:xfrm>
            <a:off x="818712" y="2222287"/>
            <a:ext cx="10554574" cy="4054335"/>
          </a:xfrm>
        </p:spPr>
        <p:txBody>
          <a:bodyPr>
            <a:normAutofit fontScale="92500" lnSpcReduction="10000"/>
          </a:bodyPr>
          <a:lstStyle/>
          <a:p>
            <a:r>
              <a:rPr lang="fr-FR" sz="2000" dirty="0"/>
              <a:t>Lorsqu’une personne semble prise dans une situation difficile ou susceptible de dégénérer, il est important d’intervenir directement pour la soutenir, pour lui offrir une chance de s’y soustraire :</a:t>
            </a:r>
          </a:p>
          <a:p>
            <a:pPr lvl="1"/>
            <a:r>
              <a:rPr lang="fr-FR" sz="1800" dirty="0"/>
              <a:t>Établir un contact visuel ou autre ;</a:t>
            </a:r>
          </a:p>
          <a:p>
            <a:pPr lvl="1"/>
            <a:r>
              <a:rPr lang="fr-FR" sz="1800" dirty="0"/>
              <a:t>Communiquer son soutien de façon claire à la personne ;</a:t>
            </a:r>
          </a:p>
          <a:p>
            <a:pPr lvl="1"/>
            <a:r>
              <a:rPr lang="fr-FR" sz="1800" dirty="0"/>
              <a:t>Prévenir l’entourage de la personne en difficulté, attirer l’attention sur la situation ;</a:t>
            </a:r>
          </a:p>
          <a:p>
            <a:pPr lvl="1"/>
            <a:r>
              <a:rPr lang="fr-FR" sz="1800" dirty="0"/>
              <a:t>Intervenir à plusieurs lorsque possible pour faire cesser les comportements inappropriés ;</a:t>
            </a:r>
          </a:p>
          <a:p>
            <a:pPr lvl="1"/>
            <a:r>
              <a:rPr lang="fr-FR" sz="1800" dirty="0"/>
              <a:t>Tenter d’éloigner la personne en agissant comme si on la connait (si ce n’est pas le cas) ;</a:t>
            </a:r>
          </a:p>
          <a:p>
            <a:pPr lvl="1"/>
            <a:r>
              <a:rPr lang="fr-FR" sz="1800" dirty="0"/>
              <a:t>Faire diversion pour permettre à la personne en difficulté de s’échapper, de se mettre en sécurité ;</a:t>
            </a:r>
          </a:p>
          <a:p>
            <a:pPr lvl="1"/>
            <a:r>
              <a:rPr lang="fr-FR" sz="1800" dirty="0"/>
              <a:t>Soutenir la personne par une présence et une écoute, sans jugement ;</a:t>
            </a:r>
          </a:p>
          <a:p>
            <a:pPr lvl="1"/>
            <a:r>
              <a:rPr lang="fr-FR" sz="1800" dirty="0"/>
              <a:t>Dans le doute, ne pas prendre de chance : il faut intervenir !</a:t>
            </a:r>
          </a:p>
        </p:txBody>
      </p:sp>
    </p:spTree>
    <p:extLst>
      <p:ext uri="{BB962C8B-B14F-4D97-AF65-F5344CB8AC3E}">
        <p14:creationId xmlns:p14="http://schemas.microsoft.com/office/powerpoint/2010/main" val="3035391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F70CB-47DB-A6A6-00B8-3BD80A74B3AF}"/>
              </a:ext>
            </a:extLst>
          </p:cNvPr>
          <p:cNvSpPr>
            <a:spLocks noGrp="1"/>
          </p:cNvSpPr>
          <p:nvPr>
            <p:ph type="title"/>
          </p:nvPr>
        </p:nvSpPr>
        <p:spPr/>
        <p:txBody>
          <a:bodyPr/>
          <a:lstStyle/>
          <a:p>
            <a:r>
              <a:rPr lang="fr-FR" dirty="0"/>
              <a:t>Se tenir debout face aux violences sexuelles</a:t>
            </a:r>
          </a:p>
        </p:txBody>
      </p:sp>
      <p:sp>
        <p:nvSpPr>
          <p:cNvPr id="3" name="Espace réservé du texte 2">
            <a:extLst>
              <a:ext uri="{FF2B5EF4-FFF2-40B4-BE49-F238E27FC236}">
                <a16:creationId xmlns:a16="http://schemas.microsoft.com/office/drawing/2014/main" id="{F55E8F77-7B58-E873-7EDC-B059AA43F156}"/>
              </a:ext>
            </a:extLst>
          </p:cNvPr>
          <p:cNvSpPr>
            <a:spLocks noGrp="1"/>
          </p:cNvSpPr>
          <p:nvPr>
            <p:ph type="body" idx="1"/>
          </p:nvPr>
        </p:nvSpPr>
        <p:spPr/>
        <p:txBody>
          <a:bodyPr/>
          <a:lstStyle/>
          <a:p>
            <a:r>
              <a:rPr lang="fr-FR" dirty="0"/>
              <a:t>Activité de discussion en groupes non-mixtes</a:t>
            </a:r>
          </a:p>
        </p:txBody>
      </p:sp>
    </p:spTree>
    <p:extLst>
      <p:ext uri="{BB962C8B-B14F-4D97-AF65-F5344CB8AC3E}">
        <p14:creationId xmlns:p14="http://schemas.microsoft.com/office/powerpoint/2010/main" val="82796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535069-6644-18A0-129D-769FFC187024}"/>
              </a:ext>
            </a:extLst>
          </p:cNvPr>
          <p:cNvSpPr>
            <a:spLocks noGrp="1"/>
          </p:cNvSpPr>
          <p:nvPr>
            <p:ph type="title"/>
          </p:nvPr>
        </p:nvSpPr>
        <p:spPr/>
        <p:txBody>
          <a:bodyPr/>
          <a:lstStyle/>
          <a:p>
            <a:r>
              <a:rPr lang="fr-FR" dirty="0"/>
              <a:t>Conclusion</a:t>
            </a:r>
          </a:p>
        </p:txBody>
      </p:sp>
      <p:sp>
        <p:nvSpPr>
          <p:cNvPr id="3" name="Espace réservé du contenu 2">
            <a:extLst>
              <a:ext uri="{FF2B5EF4-FFF2-40B4-BE49-F238E27FC236}">
                <a16:creationId xmlns:a16="http://schemas.microsoft.com/office/drawing/2014/main" id="{4F7AFE07-669D-0DCE-BC5F-C7D330E091B3}"/>
              </a:ext>
            </a:extLst>
          </p:cNvPr>
          <p:cNvSpPr>
            <a:spLocks noGrp="1"/>
          </p:cNvSpPr>
          <p:nvPr>
            <p:ph sz="half" idx="1"/>
          </p:nvPr>
        </p:nvSpPr>
        <p:spPr/>
        <p:txBody>
          <a:bodyPr>
            <a:normAutofit/>
          </a:bodyPr>
          <a:lstStyle/>
          <a:p>
            <a:pPr marL="0" indent="0" algn="ctr">
              <a:buNone/>
            </a:pPr>
            <a:r>
              <a:rPr lang="fr-FR" sz="2800" dirty="0"/>
              <a:t>Quel type de collègue est-ce que je veux être en milieu de stage ou de travail ? </a:t>
            </a:r>
          </a:p>
        </p:txBody>
      </p:sp>
      <p:sp>
        <p:nvSpPr>
          <p:cNvPr id="4" name="Espace réservé du contenu 3">
            <a:extLst>
              <a:ext uri="{FF2B5EF4-FFF2-40B4-BE49-F238E27FC236}">
                <a16:creationId xmlns:a16="http://schemas.microsoft.com/office/drawing/2014/main" id="{28B1EFE0-CDEF-3853-6865-15A27E8BBA02}"/>
              </a:ext>
            </a:extLst>
          </p:cNvPr>
          <p:cNvSpPr>
            <a:spLocks noGrp="1"/>
          </p:cNvSpPr>
          <p:nvPr>
            <p:ph sz="half" idx="2"/>
          </p:nvPr>
        </p:nvSpPr>
        <p:spPr/>
        <p:txBody>
          <a:bodyPr>
            <a:normAutofit/>
          </a:bodyPr>
          <a:lstStyle/>
          <a:p>
            <a:pPr marL="0" indent="0" algn="ctr">
              <a:buNone/>
            </a:pPr>
            <a:r>
              <a:rPr lang="fr-FR" sz="2800" dirty="0"/>
              <a:t>Quels sont les 3 mots qui décrivent comment je me sens à la fin de cette rencontre ?</a:t>
            </a:r>
          </a:p>
        </p:txBody>
      </p:sp>
    </p:spTree>
    <p:extLst>
      <p:ext uri="{BB962C8B-B14F-4D97-AF65-F5344CB8AC3E}">
        <p14:creationId xmlns:p14="http://schemas.microsoft.com/office/powerpoint/2010/main" val="3883548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870E64-2008-3A15-789E-5F7EFE71B112}"/>
              </a:ext>
            </a:extLst>
          </p:cNvPr>
          <p:cNvSpPr>
            <a:spLocks noGrp="1"/>
          </p:cNvSpPr>
          <p:nvPr>
            <p:ph type="title"/>
          </p:nvPr>
        </p:nvSpPr>
        <p:spPr>
          <a:xfrm>
            <a:off x="810000" y="2043289"/>
            <a:ext cx="10561418" cy="2376907"/>
          </a:xfrm>
        </p:spPr>
        <p:txBody>
          <a:bodyPr/>
          <a:lstStyle/>
          <a:p>
            <a:pPr algn="ctr"/>
            <a:r>
              <a:rPr lang="fr-FR" dirty="0"/>
              <a:t>Quand vous entendez « harcèlement sexuel ou sexiste », à quoi pensez-vous ?</a:t>
            </a:r>
          </a:p>
        </p:txBody>
      </p:sp>
      <p:sp>
        <p:nvSpPr>
          <p:cNvPr id="3" name="Espace réservé du texte 2">
            <a:extLst>
              <a:ext uri="{FF2B5EF4-FFF2-40B4-BE49-F238E27FC236}">
                <a16:creationId xmlns:a16="http://schemas.microsoft.com/office/drawing/2014/main" id="{C44D79F1-C350-9DD7-F18C-7D980C4A0BF4}"/>
              </a:ext>
            </a:extLst>
          </p:cNvPr>
          <p:cNvSpPr>
            <a:spLocks noGrp="1"/>
          </p:cNvSpPr>
          <p:nvPr>
            <p:ph type="body" idx="1"/>
          </p:nvPr>
        </p:nvSpPr>
        <p:spPr/>
        <p:txBody>
          <a:bodyPr/>
          <a:lstStyle/>
          <a:p>
            <a:pPr algn="ctr"/>
            <a:r>
              <a:rPr lang="fr-FR" dirty="0"/>
              <a:t>Y a-t-il une différence entre ces deux termes selon vous ?</a:t>
            </a:r>
          </a:p>
        </p:txBody>
      </p:sp>
    </p:spTree>
    <p:extLst>
      <p:ext uri="{BB962C8B-B14F-4D97-AF65-F5344CB8AC3E}">
        <p14:creationId xmlns:p14="http://schemas.microsoft.com/office/powerpoint/2010/main" val="4098508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14BD17-CD15-B51C-B35B-E5239AC5E333}"/>
              </a:ext>
            </a:extLst>
          </p:cNvPr>
          <p:cNvSpPr>
            <a:spLocks noGrp="1"/>
          </p:cNvSpPr>
          <p:nvPr>
            <p:ph type="title"/>
          </p:nvPr>
        </p:nvSpPr>
        <p:spPr/>
        <p:txBody>
          <a:bodyPr/>
          <a:lstStyle/>
          <a:p>
            <a:r>
              <a:rPr lang="fr-FR" dirty="0"/>
              <a:t>Harcèlement sexuel</a:t>
            </a:r>
          </a:p>
        </p:txBody>
      </p:sp>
      <p:sp>
        <p:nvSpPr>
          <p:cNvPr id="3" name="Espace réservé du contenu 2">
            <a:extLst>
              <a:ext uri="{FF2B5EF4-FFF2-40B4-BE49-F238E27FC236}">
                <a16:creationId xmlns:a16="http://schemas.microsoft.com/office/drawing/2014/main" id="{BF69CBD9-1A07-554A-EF9B-9560F9D36C1D}"/>
              </a:ext>
            </a:extLst>
          </p:cNvPr>
          <p:cNvSpPr>
            <a:spLocks noGrp="1"/>
          </p:cNvSpPr>
          <p:nvPr>
            <p:ph idx="1"/>
          </p:nvPr>
        </p:nvSpPr>
        <p:spPr>
          <a:xfrm>
            <a:off x="818712" y="2222287"/>
            <a:ext cx="10554574" cy="3964024"/>
          </a:xfrm>
        </p:spPr>
        <p:txBody>
          <a:bodyPr>
            <a:normAutofit/>
          </a:bodyPr>
          <a:lstStyle/>
          <a:p>
            <a:pPr marL="0" indent="0" algn="ctr">
              <a:buNone/>
            </a:pPr>
            <a:r>
              <a:rPr lang="fr-FR" sz="2400" dirty="0"/>
              <a:t>« Le harcèlement sexuel est inclus dans la définition du harcèlement psychologique. Il peut s’agir d'une conduite vexatoire qui se manifeste soit par des comportements, des paroles, des écrits, des actes ou des gestes répétés à caractère sexuel, qui sont hostiles ou non désirés. Cette conduite porte atteinte à la dignité ou à l’intégrité psychologique ou physique de la personne et elle entraîne, pour celle-ci, un milieu de travail ou d’études néfaste. Une seule conduite grave peut aussi constituer du harcèlement si elle porte une telle atteinte et produit un effet nocif continu pour la personne. » </a:t>
            </a:r>
          </a:p>
          <a:p>
            <a:pPr marL="0" indent="0" algn="r">
              <a:buNone/>
            </a:pPr>
            <a:r>
              <a:rPr lang="fr-FR" sz="2400" dirty="0"/>
              <a:t>- Loi sur les normes du travail</a:t>
            </a:r>
          </a:p>
        </p:txBody>
      </p:sp>
    </p:spTree>
    <p:extLst>
      <p:ext uri="{BB962C8B-B14F-4D97-AF65-F5344CB8AC3E}">
        <p14:creationId xmlns:p14="http://schemas.microsoft.com/office/powerpoint/2010/main" val="3293368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9C1FB5-F283-820F-6405-439783F22AE8}"/>
              </a:ext>
            </a:extLst>
          </p:cNvPr>
          <p:cNvSpPr>
            <a:spLocks noGrp="1"/>
          </p:cNvSpPr>
          <p:nvPr>
            <p:ph type="title"/>
          </p:nvPr>
        </p:nvSpPr>
        <p:spPr/>
        <p:txBody>
          <a:bodyPr/>
          <a:lstStyle/>
          <a:p>
            <a:r>
              <a:rPr lang="fr-FR" dirty="0"/>
              <a:t>Ça ressemble à quoi ?</a:t>
            </a:r>
          </a:p>
        </p:txBody>
      </p:sp>
      <p:sp>
        <p:nvSpPr>
          <p:cNvPr id="3" name="Espace réservé du texte 2">
            <a:extLst>
              <a:ext uri="{FF2B5EF4-FFF2-40B4-BE49-F238E27FC236}">
                <a16:creationId xmlns:a16="http://schemas.microsoft.com/office/drawing/2014/main" id="{D500C264-B45E-F019-37CA-DC103EA5814A}"/>
              </a:ext>
            </a:extLst>
          </p:cNvPr>
          <p:cNvSpPr txBox="1">
            <a:spLocks/>
          </p:cNvSpPr>
          <p:nvPr/>
        </p:nvSpPr>
        <p:spPr>
          <a:xfrm>
            <a:off x="606800" y="2594445"/>
            <a:ext cx="2407333" cy="690621"/>
          </a:xfrm>
          <a:prstGeom prst="rect">
            <a:avLst/>
          </a:prstGeom>
        </p:spPr>
        <p:txBody>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r>
              <a:rPr lang="fr-FR" dirty="0"/>
              <a:t>Propos ou blagues à caractère sexuel</a:t>
            </a:r>
          </a:p>
        </p:txBody>
      </p:sp>
      <p:sp>
        <p:nvSpPr>
          <p:cNvPr id="4" name="Espace réservé du texte 2">
            <a:extLst>
              <a:ext uri="{FF2B5EF4-FFF2-40B4-BE49-F238E27FC236}">
                <a16:creationId xmlns:a16="http://schemas.microsoft.com/office/drawing/2014/main" id="{8FD30FF7-8F08-08D3-2A87-7183A1D7A9C5}"/>
              </a:ext>
            </a:extLst>
          </p:cNvPr>
          <p:cNvSpPr txBox="1">
            <a:spLocks/>
          </p:cNvSpPr>
          <p:nvPr/>
        </p:nvSpPr>
        <p:spPr>
          <a:xfrm>
            <a:off x="3502400" y="3083689"/>
            <a:ext cx="2407333" cy="690621"/>
          </a:xfrm>
          <a:prstGeom prst="rect">
            <a:avLst/>
          </a:prstGeom>
        </p:spPr>
        <p:txBody>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r>
              <a:rPr lang="fr-FR" dirty="0"/>
              <a:t>Contacts physiques non consentis</a:t>
            </a:r>
          </a:p>
        </p:txBody>
      </p:sp>
      <p:sp>
        <p:nvSpPr>
          <p:cNvPr id="5" name="Espace réservé du texte 2">
            <a:extLst>
              <a:ext uri="{FF2B5EF4-FFF2-40B4-BE49-F238E27FC236}">
                <a16:creationId xmlns:a16="http://schemas.microsoft.com/office/drawing/2014/main" id="{47A31AAB-A4A4-082E-F9F5-A01B4B15053B}"/>
              </a:ext>
            </a:extLst>
          </p:cNvPr>
          <p:cNvSpPr txBox="1">
            <a:spLocks/>
          </p:cNvSpPr>
          <p:nvPr/>
        </p:nvSpPr>
        <p:spPr>
          <a:xfrm>
            <a:off x="990623" y="4116562"/>
            <a:ext cx="2511777" cy="970450"/>
          </a:xfrm>
          <a:prstGeom prst="rect">
            <a:avLst/>
          </a:prstGeom>
        </p:spPr>
        <p:txBody>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r>
              <a:rPr lang="fr-FR" dirty="0"/>
              <a:t>Présence d’images à caractère sexuel ou pornographiques</a:t>
            </a:r>
          </a:p>
        </p:txBody>
      </p:sp>
      <p:sp>
        <p:nvSpPr>
          <p:cNvPr id="6" name="Espace réservé du texte 2">
            <a:extLst>
              <a:ext uri="{FF2B5EF4-FFF2-40B4-BE49-F238E27FC236}">
                <a16:creationId xmlns:a16="http://schemas.microsoft.com/office/drawing/2014/main" id="{EC471393-F514-BFE3-A2B0-CF88EC5BF0FD}"/>
              </a:ext>
            </a:extLst>
          </p:cNvPr>
          <p:cNvSpPr txBox="1">
            <a:spLocks/>
          </p:cNvSpPr>
          <p:nvPr/>
        </p:nvSpPr>
        <p:spPr>
          <a:xfrm>
            <a:off x="7162803" y="2857608"/>
            <a:ext cx="1416753" cy="427458"/>
          </a:xfrm>
          <a:prstGeom prst="rect">
            <a:avLst/>
          </a:prstGeom>
        </p:spPr>
        <p:txBody>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r>
              <a:rPr lang="fr-FR" dirty="0"/>
              <a:t>Rumeurs</a:t>
            </a:r>
          </a:p>
        </p:txBody>
      </p:sp>
      <p:sp>
        <p:nvSpPr>
          <p:cNvPr id="7" name="Espace réservé du texte 2">
            <a:extLst>
              <a:ext uri="{FF2B5EF4-FFF2-40B4-BE49-F238E27FC236}">
                <a16:creationId xmlns:a16="http://schemas.microsoft.com/office/drawing/2014/main" id="{F752B113-5FB1-7EA5-A378-91F542033B79}"/>
              </a:ext>
            </a:extLst>
          </p:cNvPr>
          <p:cNvSpPr txBox="1">
            <a:spLocks/>
          </p:cNvSpPr>
          <p:nvPr/>
        </p:nvSpPr>
        <p:spPr>
          <a:xfrm>
            <a:off x="6095999" y="3902833"/>
            <a:ext cx="1416753" cy="427458"/>
          </a:xfrm>
          <a:prstGeom prst="rect">
            <a:avLst/>
          </a:prstGeom>
        </p:spPr>
        <p:txBody>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r>
              <a:rPr lang="fr-FR" dirty="0"/>
              <a:t>Textos</a:t>
            </a:r>
          </a:p>
        </p:txBody>
      </p:sp>
      <p:sp>
        <p:nvSpPr>
          <p:cNvPr id="8" name="Espace réservé du texte 2">
            <a:extLst>
              <a:ext uri="{FF2B5EF4-FFF2-40B4-BE49-F238E27FC236}">
                <a16:creationId xmlns:a16="http://schemas.microsoft.com/office/drawing/2014/main" id="{140925EA-FCE8-9AB1-EBDF-ED866D305F57}"/>
              </a:ext>
            </a:extLst>
          </p:cNvPr>
          <p:cNvSpPr txBox="1">
            <a:spLocks/>
          </p:cNvSpPr>
          <p:nvPr/>
        </p:nvSpPr>
        <p:spPr>
          <a:xfrm>
            <a:off x="9397974" y="3689104"/>
            <a:ext cx="1416753" cy="427458"/>
          </a:xfrm>
          <a:prstGeom prst="rect">
            <a:avLst/>
          </a:prstGeom>
        </p:spPr>
        <p:txBody>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r>
              <a:rPr lang="fr-FR" dirty="0"/>
              <a:t>Isolement</a:t>
            </a:r>
          </a:p>
        </p:txBody>
      </p:sp>
      <p:sp>
        <p:nvSpPr>
          <p:cNvPr id="9" name="Espace réservé du texte 2">
            <a:extLst>
              <a:ext uri="{FF2B5EF4-FFF2-40B4-BE49-F238E27FC236}">
                <a16:creationId xmlns:a16="http://schemas.microsoft.com/office/drawing/2014/main" id="{E07579D2-8633-D0C3-9D88-7CFF8731E40A}"/>
              </a:ext>
            </a:extLst>
          </p:cNvPr>
          <p:cNvSpPr txBox="1">
            <a:spLocks/>
          </p:cNvSpPr>
          <p:nvPr/>
        </p:nvSpPr>
        <p:spPr>
          <a:xfrm>
            <a:off x="6804375" y="5042651"/>
            <a:ext cx="2407333" cy="690621"/>
          </a:xfrm>
          <a:prstGeom prst="rect">
            <a:avLst/>
          </a:prstGeom>
        </p:spPr>
        <p:txBody>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r>
              <a:rPr lang="fr-FR" dirty="0"/>
              <a:t>Gestes à caractère sexuel</a:t>
            </a:r>
          </a:p>
        </p:txBody>
      </p:sp>
    </p:spTree>
    <p:extLst>
      <p:ext uri="{BB962C8B-B14F-4D97-AF65-F5344CB8AC3E}">
        <p14:creationId xmlns:p14="http://schemas.microsoft.com/office/powerpoint/2010/main" val="2328774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97BE5B-E77E-484F-337C-623A8CB47BC2}"/>
              </a:ext>
            </a:extLst>
          </p:cNvPr>
          <p:cNvSpPr>
            <a:spLocks noGrp="1"/>
          </p:cNvSpPr>
          <p:nvPr>
            <p:ph type="title"/>
          </p:nvPr>
        </p:nvSpPr>
        <p:spPr/>
        <p:txBody>
          <a:bodyPr/>
          <a:lstStyle/>
          <a:p>
            <a:r>
              <a:rPr lang="fr-FR" dirty="0"/>
              <a:t>Atelier d’improvisation théâtrale</a:t>
            </a:r>
          </a:p>
        </p:txBody>
      </p:sp>
      <p:sp>
        <p:nvSpPr>
          <p:cNvPr id="3" name="Espace réservé du texte 2">
            <a:extLst>
              <a:ext uri="{FF2B5EF4-FFF2-40B4-BE49-F238E27FC236}">
                <a16:creationId xmlns:a16="http://schemas.microsoft.com/office/drawing/2014/main" id="{E48D1B07-8698-0F73-8569-BE4E0F83C047}"/>
              </a:ext>
            </a:extLst>
          </p:cNvPr>
          <p:cNvSpPr>
            <a:spLocks noGrp="1"/>
          </p:cNvSpPr>
          <p:nvPr>
            <p:ph type="body" idx="1"/>
          </p:nvPr>
        </p:nvSpPr>
        <p:spPr/>
        <p:txBody>
          <a:bodyPr/>
          <a:lstStyle/>
          <a:p>
            <a:r>
              <a:rPr lang="fr-FR" dirty="0"/>
              <a:t>Explorer différentes formes de harcèlement sexuel</a:t>
            </a:r>
          </a:p>
        </p:txBody>
      </p:sp>
    </p:spTree>
    <p:extLst>
      <p:ext uri="{BB962C8B-B14F-4D97-AF65-F5344CB8AC3E}">
        <p14:creationId xmlns:p14="http://schemas.microsoft.com/office/powerpoint/2010/main" val="755983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Freeform 6">
            <a:extLst>
              <a:ext uri="{FF2B5EF4-FFF2-40B4-BE49-F238E27FC236}">
                <a16:creationId xmlns:a16="http://schemas.microsoft.com/office/drawing/2014/main" id="{E446B7E6-8568-417F-959E-DB3D1E7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fr-FR"/>
          </a:p>
        </p:txBody>
      </p:sp>
      <p:pic>
        <p:nvPicPr>
          <p:cNvPr id="8" name="Image 7" descr="Question mark symbol">
            <a:extLst>
              <a:ext uri="{FF2B5EF4-FFF2-40B4-BE49-F238E27FC236}">
                <a16:creationId xmlns:a16="http://schemas.microsoft.com/office/drawing/2014/main" id="{6571F9C7-9CCF-4758-B6BD-D0D2DE004C9A}"/>
              </a:ext>
            </a:extLst>
          </p:cNvPr>
          <p:cNvPicPr>
            <a:picLocks noChangeAspect="1"/>
          </p:cNvPicPr>
          <p:nvPr/>
        </p:nvPicPr>
        <p:blipFill>
          <a:blip r:embed="rId3"/>
          <a:srcRect l="30906" r="30949"/>
          <a:stretch>
            <a:fillRect/>
          </a:stretch>
        </p:blipFill>
        <p:spPr>
          <a:xfrm>
            <a:off x="7541342" y="10"/>
            <a:ext cx="4650658" cy="6857990"/>
          </a:xfrm>
          <a:prstGeom prst="rect">
            <a:avLst/>
          </a:prstGeom>
        </p:spPr>
      </p:pic>
      <p:sp>
        <p:nvSpPr>
          <p:cNvPr id="2" name="Titre 1">
            <a:extLst>
              <a:ext uri="{FF2B5EF4-FFF2-40B4-BE49-F238E27FC236}">
                <a16:creationId xmlns:a16="http://schemas.microsoft.com/office/drawing/2014/main" id="{786720E7-31AE-F24A-5B84-A7C912F65B28}"/>
              </a:ext>
            </a:extLst>
          </p:cNvPr>
          <p:cNvSpPr>
            <a:spLocks noGrp="1"/>
          </p:cNvSpPr>
          <p:nvPr>
            <p:ph type="title"/>
          </p:nvPr>
        </p:nvSpPr>
        <p:spPr>
          <a:xfrm>
            <a:off x="810001" y="639097"/>
            <a:ext cx="6446205" cy="3781101"/>
          </a:xfrm>
        </p:spPr>
        <p:txBody>
          <a:bodyPr vert="horz" lIns="91440" tIns="45720" rIns="91440" bIns="45720" rtlCol="0" anchor="b">
            <a:normAutofit/>
          </a:bodyPr>
          <a:lstStyle/>
          <a:p>
            <a:r>
              <a:rPr lang="en-US" sz="5400"/>
              <a:t>Pourquoi le harcèlement sexuel existe-t-il?</a:t>
            </a:r>
          </a:p>
        </p:txBody>
      </p:sp>
    </p:spTree>
    <p:extLst>
      <p:ext uri="{BB962C8B-B14F-4D97-AF65-F5344CB8AC3E}">
        <p14:creationId xmlns:p14="http://schemas.microsoft.com/office/powerpoint/2010/main" val="1389647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1BF691-CF7E-9081-A7F1-5DC1016828F9}"/>
              </a:ext>
            </a:extLst>
          </p:cNvPr>
          <p:cNvSpPr>
            <a:spLocks noGrp="1"/>
          </p:cNvSpPr>
          <p:nvPr>
            <p:ph type="title"/>
          </p:nvPr>
        </p:nvSpPr>
        <p:spPr/>
        <p:txBody>
          <a:bodyPr/>
          <a:lstStyle/>
          <a:p>
            <a:r>
              <a:rPr lang="fr-FR" dirty="0"/>
              <a:t>Culture du viol</a:t>
            </a:r>
          </a:p>
        </p:txBody>
      </p:sp>
      <p:sp>
        <p:nvSpPr>
          <p:cNvPr id="3" name="Espace réservé du contenu 2">
            <a:extLst>
              <a:ext uri="{FF2B5EF4-FFF2-40B4-BE49-F238E27FC236}">
                <a16:creationId xmlns:a16="http://schemas.microsoft.com/office/drawing/2014/main" id="{688210ED-2BA7-2B94-FBC6-59DDAA922073}"/>
              </a:ext>
            </a:extLst>
          </p:cNvPr>
          <p:cNvSpPr>
            <a:spLocks noGrp="1"/>
          </p:cNvSpPr>
          <p:nvPr>
            <p:ph idx="1"/>
          </p:nvPr>
        </p:nvSpPr>
        <p:spPr/>
        <p:txBody>
          <a:bodyPr>
            <a:normAutofit/>
          </a:bodyPr>
          <a:lstStyle/>
          <a:p>
            <a:pPr marL="0" indent="0" algn="ctr">
              <a:buNone/>
            </a:pPr>
            <a:r>
              <a:rPr lang="fr-CA" sz="3200" dirty="0"/>
              <a:t>Il s’agit de tout geste, parole, décision ou comportement qui banalise les agressions sexuelles.</a:t>
            </a:r>
          </a:p>
          <a:p>
            <a:pPr marL="0" indent="0" algn="ctr">
              <a:buNone/>
            </a:pPr>
            <a:endParaRPr lang="fr-CA" sz="3200" dirty="0"/>
          </a:p>
          <a:p>
            <a:pPr marL="0" indent="0" algn="ctr">
              <a:buNone/>
            </a:pPr>
            <a:r>
              <a:rPr lang="fr-CA" sz="3200" dirty="0"/>
              <a:t>La culture du viol, ce n'est pas encourager le viol, c'est le banaliser.</a:t>
            </a:r>
          </a:p>
        </p:txBody>
      </p:sp>
    </p:spTree>
    <p:extLst>
      <p:ext uri="{BB962C8B-B14F-4D97-AF65-F5344CB8AC3E}">
        <p14:creationId xmlns:p14="http://schemas.microsoft.com/office/powerpoint/2010/main" val="125196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37FBC7-D27F-19CE-F845-D6E74387CB99}"/>
              </a:ext>
            </a:extLst>
          </p:cNvPr>
          <p:cNvSpPr>
            <a:spLocks noGrp="1"/>
          </p:cNvSpPr>
          <p:nvPr>
            <p:ph type="title"/>
          </p:nvPr>
        </p:nvSpPr>
        <p:spPr/>
        <p:txBody>
          <a:bodyPr/>
          <a:lstStyle/>
          <a:p>
            <a:r>
              <a:rPr lang="fr-FR" dirty="0"/>
              <a:t>Les biais inconscients</a:t>
            </a:r>
          </a:p>
        </p:txBody>
      </p:sp>
      <p:sp>
        <p:nvSpPr>
          <p:cNvPr id="8" name="Espace réservé du contenu 7">
            <a:extLst>
              <a:ext uri="{FF2B5EF4-FFF2-40B4-BE49-F238E27FC236}">
                <a16:creationId xmlns:a16="http://schemas.microsoft.com/office/drawing/2014/main" id="{BA12380A-889A-F999-A08B-61117F527A27}"/>
              </a:ext>
            </a:extLst>
          </p:cNvPr>
          <p:cNvSpPr>
            <a:spLocks noGrp="1"/>
          </p:cNvSpPr>
          <p:nvPr>
            <p:ph sz="half" idx="1"/>
          </p:nvPr>
        </p:nvSpPr>
        <p:spPr/>
        <p:txBody>
          <a:bodyPr>
            <a:normAutofit/>
          </a:bodyPr>
          <a:lstStyle/>
          <a:p>
            <a:pPr marL="0" indent="0">
              <a:buNone/>
            </a:pPr>
            <a:r>
              <a:rPr lang="fr-CA" sz="2400" dirty="0"/>
              <a:t>Un biais est un raccourci mental que notre cerveau prend involontairement et qui nous amène porter automatiquement des jugements rapides, qui manquent d'impartialité et d'objectivité.</a:t>
            </a:r>
          </a:p>
        </p:txBody>
      </p:sp>
      <p:sp>
        <p:nvSpPr>
          <p:cNvPr id="9" name="Espace réservé du contenu 8">
            <a:extLst>
              <a:ext uri="{FF2B5EF4-FFF2-40B4-BE49-F238E27FC236}">
                <a16:creationId xmlns:a16="http://schemas.microsoft.com/office/drawing/2014/main" id="{66DD4AB8-8561-BAD6-679E-A62A4390B903}"/>
              </a:ext>
            </a:extLst>
          </p:cNvPr>
          <p:cNvSpPr>
            <a:spLocks noGrp="1"/>
          </p:cNvSpPr>
          <p:nvPr>
            <p:ph sz="half" idx="2"/>
          </p:nvPr>
        </p:nvSpPr>
        <p:spPr/>
        <p:txBody>
          <a:bodyPr>
            <a:normAutofit/>
          </a:bodyPr>
          <a:lstStyle/>
          <a:p>
            <a:pPr marL="0" indent="0">
              <a:buNone/>
            </a:pPr>
            <a:r>
              <a:rPr lang="fr-FR" sz="2400" dirty="0"/>
              <a:t>Les biais sont aussi des attitudes ou des stéréotypes acquis, qui résident dans notre subconscient et peuvent sans le vouloir influencer notre façon de penser et d’agir.</a:t>
            </a:r>
          </a:p>
        </p:txBody>
      </p:sp>
    </p:spTree>
    <p:extLst>
      <p:ext uri="{BB962C8B-B14F-4D97-AF65-F5344CB8AC3E}">
        <p14:creationId xmlns:p14="http://schemas.microsoft.com/office/powerpoint/2010/main" val="2540936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B2210C-937D-ED43-57E7-73EAF9527889}"/>
              </a:ext>
            </a:extLst>
          </p:cNvPr>
          <p:cNvSpPr>
            <a:spLocks noGrp="1"/>
          </p:cNvSpPr>
          <p:nvPr>
            <p:ph type="title"/>
          </p:nvPr>
        </p:nvSpPr>
        <p:spPr>
          <a:xfrm>
            <a:off x="810000" y="719200"/>
            <a:ext cx="10571998" cy="970450"/>
          </a:xfrm>
        </p:spPr>
        <p:txBody>
          <a:bodyPr/>
          <a:lstStyle/>
          <a:p>
            <a:r>
              <a:rPr lang="fr-FR" dirty="0"/>
              <a:t>Mythes et préjugés alimentant la culture du viol</a:t>
            </a:r>
          </a:p>
        </p:txBody>
      </p:sp>
      <p:sp>
        <p:nvSpPr>
          <p:cNvPr id="3" name="Espace réservé du texte 2">
            <a:extLst>
              <a:ext uri="{FF2B5EF4-FFF2-40B4-BE49-F238E27FC236}">
                <a16:creationId xmlns:a16="http://schemas.microsoft.com/office/drawing/2014/main" id="{437F1B1D-A6C0-6417-8523-A8BCECEBF360}"/>
              </a:ext>
            </a:extLst>
          </p:cNvPr>
          <p:cNvSpPr>
            <a:spLocks noGrp="1"/>
          </p:cNvSpPr>
          <p:nvPr>
            <p:ph type="body" idx="1"/>
          </p:nvPr>
        </p:nvSpPr>
        <p:spPr/>
        <p:txBody>
          <a:bodyPr/>
          <a:lstStyle/>
          <a:p>
            <a:r>
              <a:rPr lang="fr-FR" sz="2800" b="1" dirty="0"/>
              <a:t>Mythe</a:t>
            </a:r>
          </a:p>
        </p:txBody>
      </p:sp>
      <p:sp>
        <p:nvSpPr>
          <p:cNvPr id="4" name="Espace réservé du contenu 3">
            <a:extLst>
              <a:ext uri="{FF2B5EF4-FFF2-40B4-BE49-F238E27FC236}">
                <a16:creationId xmlns:a16="http://schemas.microsoft.com/office/drawing/2014/main" id="{2FFEB49F-F391-BD81-A6FD-97045262C69D}"/>
              </a:ext>
            </a:extLst>
          </p:cNvPr>
          <p:cNvSpPr>
            <a:spLocks noGrp="1"/>
          </p:cNvSpPr>
          <p:nvPr>
            <p:ph sz="half" idx="2"/>
          </p:nvPr>
        </p:nvSpPr>
        <p:spPr>
          <a:xfrm>
            <a:off x="814729" y="2875318"/>
            <a:ext cx="5189856" cy="2294994"/>
          </a:xfrm>
        </p:spPr>
        <p:txBody>
          <a:bodyPr>
            <a:normAutofit fontScale="92500"/>
          </a:bodyPr>
          <a:lstStyle/>
          <a:p>
            <a:pPr marL="0" indent="0" algn="ctr">
              <a:buNone/>
            </a:pPr>
            <a:r>
              <a:rPr lang="fr-CA" sz="2400" dirty="0"/>
              <a:t>Image simplifiée, souvent illusoire, que les humains élaborent ou acceptent au sujet d'un individu ou d'un fait et qui joue un rôle déterminant dans leur comportement ou leur appréciation.</a:t>
            </a:r>
          </a:p>
        </p:txBody>
      </p:sp>
      <p:sp>
        <p:nvSpPr>
          <p:cNvPr id="5" name="Espace réservé du texte 4">
            <a:extLst>
              <a:ext uri="{FF2B5EF4-FFF2-40B4-BE49-F238E27FC236}">
                <a16:creationId xmlns:a16="http://schemas.microsoft.com/office/drawing/2014/main" id="{C97D4C31-84B6-95EF-E233-4D0DB6B453C4}"/>
              </a:ext>
            </a:extLst>
          </p:cNvPr>
          <p:cNvSpPr>
            <a:spLocks noGrp="1"/>
          </p:cNvSpPr>
          <p:nvPr>
            <p:ph type="body" sz="quarter" idx="3"/>
          </p:nvPr>
        </p:nvSpPr>
        <p:spPr/>
        <p:txBody>
          <a:bodyPr/>
          <a:lstStyle/>
          <a:p>
            <a:r>
              <a:rPr lang="fr-FR" sz="2800" b="1" dirty="0"/>
              <a:t>Préjugé</a:t>
            </a:r>
          </a:p>
        </p:txBody>
      </p:sp>
      <p:sp>
        <p:nvSpPr>
          <p:cNvPr id="6" name="Espace réservé du contenu 5">
            <a:extLst>
              <a:ext uri="{FF2B5EF4-FFF2-40B4-BE49-F238E27FC236}">
                <a16:creationId xmlns:a16="http://schemas.microsoft.com/office/drawing/2014/main" id="{53A83DD2-6786-7EA3-B2B6-F6ECD57931E6}"/>
              </a:ext>
            </a:extLst>
          </p:cNvPr>
          <p:cNvSpPr>
            <a:spLocks noGrp="1"/>
          </p:cNvSpPr>
          <p:nvPr>
            <p:ph sz="quarter" idx="4"/>
          </p:nvPr>
        </p:nvSpPr>
        <p:spPr>
          <a:xfrm>
            <a:off x="6187415" y="2924178"/>
            <a:ext cx="5194583" cy="1504772"/>
          </a:xfrm>
        </p:spPr>
        <p:txBody>
          <a:bodyPr>
            <a:normAutofit fontScale="92500"/>
          </a:bodyPr>
          <a:lstStyle/>
          <a:p>
            <a:pPr marL="0" indent="0" algn="ctr">
              <a:buNone/>
            </a:pPr>
            <a:r>
              <a:rPr lang="fr-CA" sz="2400" dirty="0"/>
              <a:t>Jugement préconçu sur une personne, une situation ou autre, sans en connaitre la nature profonde.</a:t>
            </a:r>
          </a:p>
        </p:txBody>
      </p:sp>
      <p:sp>
        <p:nvSpPr>
          <p:cNvPr id="7" name="Espace réservé du contenu 3">
            <a:extLst>
              <a:ext uri="{FF2B5EF4-FFF2-40B4-BE49-F238E27FC236}">
                <a16:creationId xmlns:a16="http://schemas.microsoft.com/office/drawing/2014/main" id="{306A88DA-F738-F0A2-23FF-E212F2BA67D9}"/>
              </a:ext>
            </a:extLst>
          </p:cNvPr>
          <p:cNvSpPr txBox="1">
            <a:spLocks/>
          </p:cNvSpPr>
          <p:nvPr/>
        </p:nvSpPr>
        <p:spPr>
          <a:xfrm>
            <a:off x="805273" y="5192360"/>
            <a:ext cx="10571998" cy="1298222"/>
          </a:xfrm>
          <a:prstGeom prst="rect">
            <a:avLst/>
          </a:prstGeom>
          <a:effectLst>
            <a:outerShdw blurRad="50800" dir="14400000">
              <a:srgbClr val="000000">
                <a:alpha val="40000"/>
              </a:srgbClr>
            </a:outerShdw>
          </a:effectLst>
        </p:spPr>
        <p:txBody>
          <a:bodyPr vert="horz" lIns="91440" tIns="45720" rIns="91440" bIns="45720" rtlCol="0" anchor="t">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lvl="0" indent="0" algn="ctr" defTabSz="914400">
              <a:spcBef>
                <a:spcPts val="0"/>
              </a:spcBef>
              <a:spcAft>
                <a:spcPts val="0"/>
              </a:spcAft>
              <a:buClrTx/>
              <a:buNone/>
              <a:defRPr/>
            </a:pPr>
            <a:r>
              <a:rPr lang="fr-CA" sz="2400" b="1" dirty="0">
                <a:solidFill>
                  <a:schemeClr val="accent1"/>
                </a:solidFill>
              </a:rPr>
              <a:t>Particulièrement vrai dans le cas des agressions sexuelles, les mythes et les préjugés sont bien ancrés dans la société et trop facilement transmis.</a:t>
            </a:r>
          </a:p>
        </p:txBody>
      </p:sp>
    </p:spTree>
    <p:extLst>
      <p:ext uri="{BB962C8B-B14F-4D97-AF65-F5344CB8AC3E}">
        <p14:creationId xmlns:p14="http://schemas.microsoft.com/office/powerpoint/2010/main" val="32508692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is">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Concis</Template>
  <TotalTime>263</TotalTime>
  <Words>2695</Words>
  <Application>Microsoft Macintosh PowerPoint</Application>
  <PresentationFormat>Grand écran</PresentationFormat>
  <Paragraphs>148</Paragraphs>
  <Slides>16</Slides>
  <Notes>15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16</vt:i4>
      </vt:variant>
    </vt:vector>
  </HeadingPairs>
  <TitlesOfParts>
    <vt:vector size="21" baseType="lpstr">
      <vt:lpstr>Aptos</vt:lpstr>
      <vt:lpstr>Arial</vt:lpstr>
      <vt:lpstr>Century Gothic</vt:lpstr>
      <vt:lpstr>Wingdings 2</vt:lpstr>
      <vt:lpstr>Concis</vt:lpstr>
      <vt:lpstr>Pour un stage sécuritaire</vt:lpstr>
      <vt:lpstr>Quand vous entendez « harcèlement sexuel ou sexiste », à quoi pensez-vous ?</vt:lpstr>
      <vt:lpstr>Harcèlement sexuel</vt:lpstr>
      <vt:lpstr>Ça ressemble à quoi ?</vt:lpstr>
      <vt:lpstr>Atelier d’improvisation théâtrale</vt:lpstr>
      <vt:lpstr>Pourquoi le harcèlement sexuel existe-t-il?</vt:lpstr>
      <vt:lpstr>Culture du viol</vt:lpstr>
      <vt:lpstr>Les biais inconscients</vt:lpstr>
      <vt:lpstr>Mythes et préjugés alimentant la culture du viol</vt:lpstr>
      <vt:lpstr>Le harcèlement sexuel existe parce qu’on le tolère.</vt:lpstr>
      <vt:lpstr>Les obligations légales du milieu de stage</vt:lpstr>
      <vt:lpstr>Les étapes pour porter plainte</vt:lpstr>
      <vt:lpstr>Devenir un témoin actif</vt:lpstr>
      <vt:lpstr>Devenir un témoin actif</vt:lpstr>
      <vt:lpstr>Se tenir debout face aux violences sexuelles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Catherine Cyr Wright</dc:creator>
  <cp:lastModifiedBy>Catherine Cyr Wright</cp:lastModifiedBy>
  <cp:revision>1</cp:revision>
  <dcterms:created xsi:type="dcterms:W3CDTF">2025-11-03T14:09:26Z</dcterms:created>
  <dcterms:modified xsi:type="dcterms:W3CDTF">2025-11-03T18:32:28Z</dcterms:modified>
</cp:coreProperties>
</file>